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sldIdLst>
    <p:sldId id="256" r:id="rId2"/>
    <p:sldId id="344" r:id="rId3"/>
    <p:sldId id="357" r:id="rId4"/>
    <p:sldId id="358" r:id="rId5"/>
    <p:sldId id="355" r:id="rId6"/>
    <p:sldId id="345" r:id="rId7"/>
    <p:sldId id="350" r:id="rId8"/>
    <p:sldId id="346" r:id="rId9"/>
    <p:sldId id="352" r:id="rId10"/>
    <p:sldId id="302" r:id="rId11"/>
    <p:sldId id="347" r:id="rId12"/>
    <p:sldId id="325" r:id="rId13"/>
    <p:sldId id="353" r:id="rId14"/>
    <p:sldId id="354" r:id="rId15"/>
    <p:sldId id="349" r:id="rId16"/>
    <p:sldId id="360" r:id="rId17"/>
    <p:sldId id="369" r:id="rId18"/>
    <p:sldId id="361" r:id="rId19"/>
    <p:sldId id="362" r:id="rId20"/>
    <p:sldId id="363" r:id="rId21"/>
    <p:sldId id="368" r:id="rId22"/>
    <p:sldId id="370" r:id="rId23"/>
    <p:sldId id="366" r:id="rId24"/>
    <p:sldId id="367" r:id="rId25"/>
    <p:sldId id="364" r:id="rId26"/>
    <p:sldId id="280" r:id="rId2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BIANA"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CC"/>
    <a:srgbClr val="C9550D"/>
    <a:srgbClr val="C4A0BF"/>
    <a:srgbClr val="1DD0E3"/>
    <a:srgbClr val="85C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06" autoAdjust="0"/>
    <p:restoredTop sz="56028" autoAdjust="0"/>
  </p:normalViewPr>
  <p:slideViewPr>
    <p:cSldViewPr>
      <p:cViewPr>
        <p:scale>
          <a:sx n="70" d="100"/>
          <a:sy n="70" d="100"/>
        </p:scale>
        <p:origin x="-1764" y="-276"/>
      </p:cViewPr>
      <p:guideLst>
        <p:guide orient="horz" pos="2160"/>
        <p:guide pos="2880"/>
      </p:guideLst>
    </p:cSldViewPr>
  </p:slideViewPr>
  <p:notesTextViewPr>
    <p:cViewPr>
      <p:scale>
        <a:sx n="1" d="1"/>
        <a:sy n="1" d="1"/>
      </p:scale>
      <p:origin x="0" y="0"/>
    </p:cViewPr>
  </p:notesTextViewPr>
  <p:sorterViewPr>
    <p:cViewPr>
      <p:scale>
        <a:sx n="166" d="100"/>
        <a:sy n="1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80341-B608-4D79-920B-A8E507F66589}" type="datetimeFigureOut">
              <a:rPr lang="es-CO" smtClean="0"/>
              <a:t>25/10/2018</a:t>
            </a:fld>
            <a:endParaRPr lang="es-C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A0E8A-60C5-42E3-8F8F-EE0FC409AF6E}" type="slidenum">
              <a:rPr lang="es-CO" smtClean="0"/>
              <a:t>‹Nº›</a:t>
            </a:fld>
            <a:endParaRPr lang="es-CO"/>
          </a:p>
        </p:txBody>
      </p:sp>
    </p:spTree>
    <p:extLst>
      <p:ext uri="{BB962C8B-B14F-4D97-AF65-F5344CB8AC3E}">
        <p14:creationId xmlns:p14="http://schemas.microsoft.com/office/powerpoint/2010/main" val="3943842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1</a:t>
            </a:fld>
            <a:endParaRPr lang="es-CO"/>
          </a:p>
        </p:txBody>
      </p:sp>
    </p:spTree>
    <p:extLst>
      <p:ext uri="{BB962C8B-B14F-4D97-AF65-F5344CB8AC3E}">
        <p14:creationId xmlns:p14="http://schemas.microsoft.com/office/powerpoint/2010/main" val="867886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10"/>
          </p:nvPr>
        </p:nvSpPr>
        <p:spPr/>
        <p:txBody>
          <a:bodyPr/>
          <a:lstStyle/>
          <a:p>
            <a:fld id="{DAAA0E8A-60C5-42E3-8F8F-EE0FC409AF6E}" type="slidenum">
              <a:rPr lang="es-CO" smtClean="0"/>
              <a:t>12</a:t>
            </a:fld>
            <a:endParaRPr lang="es-CO"/>
          </a:p>
        </p:txBody>
      </p:sp>
    </p:spTree>
    <p:extLst>
      <p:ext uri="{BB962C8B-B14F-4D97-AF65-F5344CB8AC3E}">
        <p14:creationId xmlns:p14="http://schemas.microsoft.com/office/powerpoint/2010/main" val="1316251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dirty="0" smtClean="0"/>
              <a:t>2) En este caso los textos sociales son precisamente los discursos</a:t>
            </a:r>
            <a:endParaRPr lang="es-CO" dirty="0"/>
          </a:p>
        </p:txBody>
      </p:sp>
      <p:sp>
        <p:nvSpPr>
          <p:cNvPr id="4" name="Slide Number Placeholder 3"/>
          <p:cNvSpPr>
            <a:spLocks noGrp="1"/>
          </p:cNvSpPr>
          <p:nvPr>
            <p:ph type="sldNum" sz="quarter" idx="10"/>
          </p:nvPr>
        </p:nvSpPr>
        <p:spPr/>
        <p:txBody>
          <a:bodyPr/>
          <a:lstStyle/>
          <a:p>
            <a:fld id="{DAAA0E8A-60C5-42E3-8F8F-EE0FC409AF6E}" type="slidenum">
              <a:rPr lang="es-CO" smtClean="0"/>
              <a:t>13</a:t>
            </a:fld>
            <a:endParaRPr lang="es-CO"/>
          </a:p>
        </p:txBody>
      </p:sp>
    </p:spTree>
    <p:extLst>
      <p:ext uri="{BB962C8B-B14F-4D97-AF65-F5344CB8AC3E}">
        <p14:creationId xmlns:p14="http://schemas.microsoft.com/office/powerpoint/2010/main" val="2130721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1) Son dos las acciones prosociales q se destacan dentro de las actividades de los jóvenes y que han sido descubiertas luego del análisis de la información obtenida a través del trabajo de campo. Para</a:t>
            </a:r>
            <a:r>
              <a:rPr lang="es-CO" baseline="0" dirty="0" smtClean="0"/>
              <a:t> efectos del congreso me concentraré en una de las prácticas de la solidaridad como lo es “brindar y recibir apoyo”</a:t>
            </a: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15</a:t>
            </a:fld>
            <a:endParaRPr lang="es-CO"/>
          </a:p>
        </p:txBody>
      </p:sp>
    </p:spTree>
    <p:extLst>
      <p:ext uri="{BB962C8B-B14F-4D97-AF65-F5344CB8AC3E}">
        <p14:creationId xmlns:p14="http://schemas.microsoft.com/office/powerpoint/2010/main" val="4190342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dirty="0" smtClean="0"/>
              <a:t>1) En la práctica prosocial brindar y recibir</a:t>
            </a:r>
            <a:endParaRPr lang="es-CO" dirty="0"/>
          </a:p>
        </p:txBody>
      </p:sp>
      <p:sp>
        <p:nvSpPr>
          <p:cNvPr id="4" name="Slide Number Placeholder 3"/>
          <p:cNvSpPr>
            <a:spLocks noGrp="1"/>
          </p:cNvSpPr>
          <p:nvPr>
            <p:ph type="sldNum" sz="quarter" idx="10"/>
          </p:nvPr>
        </p:nvSpPr>
        <p:spPr/>
        <p:txBody>
          <a:bodyPr/>
          <a:lstStyle/>
          <a:p>
            <a:fld id="{DAAA0E8A-60C5-42E3-8F8F-EE0FC409AF6E}" type="slidenum">
              <a:rPr lang="es-CO" smtClean="0"/>
              <a:t>16</a:t>
            </a:fld>
            <a:endParaRPr lang="es-CO"/>
          </a:p>
        </p:txBody>
      </p:sp>
    </p:spTree>
    <p:extLst>
      <p:ext uri="{BB962C8B-B14F-4D97-AF65-F5344CB8AC3E}">
        <p14:creationId xmlns:p14="http://schemas.microsoft.com/office/powerpoint/2010/main" val="1946313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dirty="0" smtClean="0"/>
              <a:t>1) Podemos observar</a:t>
            </a:r>
            <a:r>
              <a:rPr lang="es-CO" baseline="0" dirty="0" smtClean="0"/>
              <a:t> en esta diapositiva que uno de los repertorios moviliza la construcción del discurso prosocial es “el grupo, espacio de vínculo y apoyo recíproco</a:t>
            </a:r>
            <a:r>
              <a:rPr lang="es-CO" b="1" baseline="0" dirty="0" smtClean="0"/>
              <a:t>”, este repertorio interpretativo ha sido construido por los jóvenes a través de las metáforas que refieren la percepción del grupo como familia y además como un factor vinculante que entrelaza el discurso con el sentir. Las metáforas que configuran este repertorio hacen referencia al grupo y a la institución como una verdadera familia, en la que pueden encontrarse madres y una casa que hacía falta.</a:t>
            </a:r>
            <a:endParaRPr lang="es-CO" b="1" dirty="0"/>
          </a:p>
        </p:txBody>
      </p:sp>
      <p:sp>
        <p:nvSpPr>
          <p:cNvPr id="4" name="Slide Number Placeholder 3"/>
          <p:cNvSpPr>
            <a:spLocks noGrp="1"/>
          </p:cNvSpPr>
          <p:nvPr>
            <p:ph type="sldNum" sz="quarter" idx="10"/>
          </p:nvPr>
        </p:nvSpPr>
        <p:spPr/>
        <p:txBody>
          <a:bodyPr/>
          <a:lstStyle/>
          <a:p>
            <a:fld id="{DAAA0E8A-60C5-42E3-8F8F-EE0FC409AF6E}" type="slidenum">
              <a:rPr lang="es-CO" smtClean="0"/>
              <a:t>17</a:t>
            </a:fld>
            <a:endParaRPr lang="es-CO"/>
          </a:p>
        </p:txBody>
      </p:sp>
    </p:spTree>
    <p:extLst>
      <p:ext uri="{BB962C8B-B14F-4D97-AF65-F5344CB8AC3E}">
        <p14:creationId xmlns:p14="http://schemas.microsoft.com/office/powerpoint/2010/main" val="1946313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1) En</a:t>
            </a:r>
            <a:r>
              <a:rPr lang="es-CO" baseline="0" dirty="0" smtClean="0"/>
              <a:t> uno de los testimonios una joven dice…</a:t>
            </a:r>
            <a:endParaRPr lang="es-CO" dirty="0" smtClean="0"/>
          </a:p>
          <a:p>
            <a:r>
              <a:rPr lang="es-CO" dirty="0" smtClean="0"/>
              <a:t>2) El grupo para los jóvenes termina</a:t>
            </a:r>
            <a:r>
              <a:rPr lang="es-CO" baseline="0" dirty="0" smtClean="0"/>
              <a:t> siendo un espacio en el que la cercanía es construida con y a través de las actividades de ayuda a otros. La metáfora de la familia les permitió a los jóvenes construir un espacio en el cual, el apoyo no solo se recibe o se brinda como característica de la condición humana, sino también porque en medio de dichas actividades la construcción discursiva en colectivo ha propiciado un vínculo que les posibilita emprender acciones en procura de la reciprocidad, toda vez que sentirse en el grupo es al mismo tiempo sentirse como en “una familia”, como en una “</a:t>
            </a:r>
            <a:r>
              <a:rPr lang="es-CO" b="0" baseline="0" dirty="0" smtClean="0"/>
              <a:t>casa</a:t>
            </a:r>
            <a:r>
              <a:rPr lang="es-CO" b="0" baseline="0" dirty="0" smtClean="0">
                <a:solidFill>
                  <a:srgbClr val="FF0000"/>
                </a:solidFill>
              </a:rPr>
              <a:t>” y con la compañía  similar a la de una madre.</a:t>
            </a:r>
            <a:endParaRPr lang="es-CO" b="0" dirty="0">
              <a:solidFill>
                <a:srgbClr val="FF0000"/>
              </a:solidFill>
            </a:endParaRPr>
          </a:p>
        </p:txBody>
      </p:sp>
      <p:sp>
        <p:nvSpPr>
          <p:cNvPr id="4" name="3 Marcador de número de diapositiva"/>
          <p:cNvSpPr>
            <a:spLocks noGrp="1"/>
          </p:cNvSpPr>
          <p:nvPr>
            <p:ph type="sldNum" sz="quarter" idx="10"/>
          </p:nvPr>
        </p:nvSpPr>
        <p:spPr/>
        <p:txBody>
          <a:bodyPr/>
          <a:lstStyle/>
          <a:p>
            <a:fld id="{DAAA0E8A-60C5-42E3-8F8F-EE0FC409AF6E}" type="slidenum">
              <a:rPr lang="es-CO" smtClean="0"/>
              <a:t>18</a:t>
            </a:fld>
            <a:endParaRPr lang="es-CO"/>
          </a:p>
        </p:txBody>
      </p:sp>
    </p:spTree>
    <p:extLst>
      <p:ext uri="{BB962C8B-B14F-4D97-AF65-F5344CB8AC3E}">
        <p14:creationId xmlns:p14="http://schemas.microsoft.com/office/powerpoint/2010/main" val="3712238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1) El siguiente repertorio que</a:t>
            </a:r>
            <a:r>
              <a:rPr lang="es-CO" baseline="0" dirty="0" smtClean="0"/>
              <a:t> también configura los repertorios interpretativos de la práctica prosocial Brindar y recibir apoyo: es “vencer, seguir adelante”.</a:t>
            </a:r>
          </a:p>
          <a:p>
            <a:r>
              <a:rPr lang="es-CO" baseline="0" dirty="0" smtClean="0"/>
              <a:t>1)  En este caso las metáforas percibidas en los testimonios de los jóvenes indican una fuerte tendencia a la superación de los obstáculos o adversidades, creando una realidad discursiva en la que “todo tiene solución”, asimismo, la acción en la palabra es visibilizada en la medida que también se hace una invitación a buscar apoyo en aquellas personas que se considera tienen más experiencia.</a:t>
            </a: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19</a:t>
            </a:fld>
            <a:endParaRPr lang="es-CO"/>
          </a:p>
        </p:txBody>
      </p:sp>
    </p:spTree>
    <p:extLst>
      <p:ext uri="{BB962C8B-B14F-4D97-AF65-F5344CB8AC3E}">
        <p14:creationId xmlns:p14="http://schemas.microsoft.com/office/powerpoint/2010/main" val="882952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En otro de los testimonios de los jóvenes puede señalarse</a:t>
            </a:r>
            <a:r>
              <a:rPr lang="es-CO" baseline="0" dirty="0" smtClean="0"/>
              <a:t> que también se hace referencia a una realidad positiva, en tanto las adversidades son obstáculos a vencer, al mismo tiempo se invita a percibir todas aquellas posibilidades, que el sujeto tiene para disfrutar en lugar de concentrarse, en aquellas que no le permiten continuar con la construcción de una realidad que nuevamente le invita a seguir adelante, porque se cuenta con el apoyo de un grupo, que a la vez es como una familia.</a:t>
            </a:r>
          </a:p>
          <a:p>
            <a:r>
              <a:rPr lang="es-CO" baseline="0" dirty="0" smtClean="0"/>
              <a:t>La metáfora del “no dejarse vencer y luchar por un nuevo amanecer” corresponde a la construcción discursiva del dar consejos, aspecto que corresponde de manera directa con los actos solidarios y por consiguiente con las actividades cotidianas con carácter prosocial, en la medida que se busca como ellos dicen: “dar una señal”, es decir, generar un ambiente de calma para que quién recibe el consejo, la ayuda o el apoyo pueda salir adelante.</a:t>
            </a: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20</a:t>
            </a:fld>
            <a:endParaRPr lang="es-CO"/>
          </a:p>
        </p:txBody>
      </p:sp>
    </p:spTree>
    <p:extLst>
      <p:ext uri="{BB962C8B-B14F-4D97-AF65-F5344CB8AC3E}">
        <p14:creationId xmlns:p14="http://schemas.microsoft.com/office/powerpoint/2010/main" val="3501395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1) Este repertorio interpretativo especifica</a:t>
            </a:r>
            <a:r>
              <a:rPr lang="es-CO" baseline="0" dirty="0" smtClean="0"/>
              <a:t> el tipo de ayuda y/o apoyo que se quiere brindar, es decir, “dar una señal de vida” implica además </a:t>
            </a:r>
            <a:endParaRPr lang="es-CO" dirty="0" smtClean="0"/>
          </a:p>
          <a:p>
            <a:r>
              <a:rPr lang="es-CO" dirty="0" smtClean="0"/>
              <a:t>ser una base,</a:t>
            </a:r>
            <a:r>
              <a:rPr lang="es-CO" baseline="0" dirty="0" smtClean="0"/>
              <a:t> una columna, un soporte que ayuda a llevar la carga del otro, de manera pues que llevar esa carga es también “tener las manos abiertas para todo el mundo, es decir, para ayudar a todo el que lo necesite.</a:t>
            </a: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21</a:t>
            </a:fld>
            <a:endParaRPr lang="es-CO"/>
          </a:p>
        </p:txBody>
      </p:sp>
    </p:spTree>
    <p:extLst>
      <p:ext uri="{BB962C8B-B14F-4D97-AF65-F5344CB8AC3E}">
        <p14:creationId xmlns:p14="http://schemas.microsoft.com/office/powerpoint/2010/main" val="438256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En</a:t>
            </a:r>
            <a:r>
              <a:rPr lang="es-CO" baseline="0" dirty="0" smtClean="0"/>
              <a:t> este testimonio “d</a:t>
            </a:r>
            <a:r>
              <a:rPr lang="es-CO" dirty="0" smtClean="0"/>
              <a:t>ar</a:t>
            </a:r>
            <a:r>
              <a:rPr lang="es-CO" baseline="0" dirty="0" smtClean="0"/>
              <a:t> una señal de vida” es al mismo tiempo enseñar al otro estrategias a partir de las cuales puede superar las situaciones adversas. En este caso este repertorio, nos muestra como a partir de la palabra los sujetos crean otras realidades en las que se da al otro señales o guías para salir adelante.</a:t>
            </a: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22</a:t>
            </a:fld>
            <a:endParaRPr lang="es-CO"/>
          </a:p>
        </p:txBody>
      </p:sp>
    </p:spTree>
    <p:extLst>
      <p:ext uri="{BB962C8B-B14F-4D97-AF65-F5344CB8AC3E}">
        <p14:creationId xmlns:p14="http://schemas.microsoft.com/office/powerpoint/2010/main" val="334585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1)</a:t>
            </a:r>
            <a:r>
              <a:rPr lang="es-CO" baseline="0" dirty="0" smtClean="0"/>
              <a:t> </a:t>
            </a:r>
            <a:r>
              <a:rPr lang="es-CO" dirty="0" smtClean="0"/>
              <a:t>Los jóvenes toman como opción vincularse a grupos cuyo</a:t>
            </a:r>
            <a:r>
              <a:rPr lang="es-CO" baseline="0" dirty="0" smtClean="0"/>
              <a:t> objeto es ayudar a otros a pesar de …</a:t>
            </a: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2</a:t>
            </a:fld>
            <a:endParaRPr lang="es-CO"/>
          </a:p>
        </p:txBody>
      </p:sp>
    </p:spTree>
    <p:extLst>
      <p:ext uri="{BB962C8B-B14F-4D97-AF65-F5344CB8AC3E}">
        <p14:creationId xmlns:p14="http://schemas.microsoft.com/office/powerpoint/2010/main" val="2545816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DECIRLE</a:t>
            </a:r>
            <a:r>
              <a:rPr lang="es-CO" baseline="0" dirty="0" smtClean="0"/>
              <a:t> A CARLOS QUE NO SE SI REFERIRME A LA DISCUSIÓN DEL DOCUMENTO PORQUE TODAVÍA NO TENEMOS LA DISCUSIÓN COMPLETA, O DECIR QUE SON CONCLUSIONES O DECIR QUE ES UNA REFLEXIÓN TEÓRICA</a:t>
            </a: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23</a:t>
            </a:fld>
            <a:endParaRPr lang="es-CO"/>
          </a:p>
        </p:txBody>
      </p:sp>
    </p:spTree>
    <p:extLst>
      <p:ext uri="{BB962C8B-B14F-4D97-AF65-F5344CB8AC3E}">
        <p14:creationId xmlns:p14="http://schemas.microsoft.com/office/powerpoint/2010/main" val="2941351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24</a:t>
            </a:fld>
            <a:endParaRPr lang="es-CO"/>
          </a:p>
        </p:txBody>
      </p:sp>
    </p:spTree>
    <p:extLst>
      <p:ext uri="{BB962C8B-B14F-4D97-AF65-F5344CB8AC3E}">
        <p14:creationId xmlns:p14="http://schemas.microsoft.com/office/powerpoint/2010/main" val="3547983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La ayuda (Rae, hacer algo que descanse sobre otra cosa) es temporal, implica facilitar los medios para que alguien cubra una necesidad o salga de apuros. La</a:t>
            </a:r>
            <a:r>
              <a:rPr lang="es-CO" baseline="0" dirty="0" smtClean="0"/>
              <a:t> ayuda está </a:t>
            </a:r>
            <a:r>
              <a:rPr lang="es-CO" dirty="0" smtClean="0"/>
              <a:t>orientada a la acción, es decir, implica hacer algo por el otro, mientras que el apoyo tiene carácter de acompañamiento en el proceso, implica un mayor compromiso.</a:t>
            </a:r>
          </a:p>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DAAA0E8A-60C5-42E3-8F8F-EE0FC409AF6E}" type="slidenum">
              <a:rPr lang="es-CO" smtClean="0"/>
              <a:t>26</a:t>
            </a:fld>
            <a:endParaRPr lang="es-CO"/>
          </a:p>
        </p:txBody>
      </p:sp>
    </p:spTree>
    <p:extLst>
      <p:ext uri="{BB962C8B-B14F-4D97-AF65-F5344CB8AC3E}">
        <p14:creationId xmlns:p14="http://schemas.microsoft.com/office/powerpoint/2010/main" val="2407946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000" b="1" dirty="0" smtClean="0">
                <a:solidFill>
                  <a:srgbClr val="FF0000"/>
                </a:solidFill>
                <a:effectLst>
                  <a:outerShdw blurRad="38100" dist="38100" dir="2700000" algn="tl">
                    <a:srgbClr val="000000">
                      <a:alpha val="43137"/>
                    </a:srgbClr>
                  </a:outerShdw>
                </a:effectLst>
              </a:rPr>
              <a:t> </a:t>
            </a:r>
            <a:endParaRPr lang="es-CO" sz="1000" b="1" dirty="0" smtClean="0">
              <a:solidFill>
                <a:schemeClr val="bg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DAAA0E8A-60C5-42E3-8F8F-EE0FC409AF6E}" type="slidenum">
              <a:rPr lang="es-CO" smtClean="0"/>
              <a:t>3</a:t>
            </a:fld>
            <a:endParaRPr lang="es-CO"/>
          </a:p>
        </p:txBody>
      </p:sp>
    </p:spTree>
    <p:extLst>
      <p:ext uri="{BB962C8B-B14F-4D97-AF65-F5344CB8AC3E}">
        <p14:creationId xmlns:p14="http://schemas.microsoft.com/office/powerpoint/2010/main" val="98487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000" b="1" dirty="0" smtClean="0">
                <a:solidFill>
                  <a:srgbClr val="FF0000"/>
                </a:solidFill>
                <a:effectLst>
                  <a:outerShdw blurRad="38100" dist="38100" dir="2700000" algn="tl">
                    <a:srgbClr val="000000">
                      <a:alpha val="43137"/>
                    </a:srgbClr>
                  </a:outerShdw>
                </a:effectLst>
              </a:rPr>
              <a:t> </a:t>
            </a:r>
            <a:endParaRPr lang="es-CO" sz="1000" b="1" dirty="0" smtClean="0">
              <a:solidFill>
                <a:schemeClr val="bg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DAAA0E8A-60C5-42E3-8F8F-EE0FC409AF6E}" type="slidenum">
              <a:rPr lang="es-CO" smtClean="0"/>
              <a:t>4</a:t>
            </a:fld>
            <a:endParaRPr lang="es-CO"/>
          </a:p>
        </p:txBody>
      </p:sp>
    </p:spTree>
    <p:extLst>
      <p:ext uri="{BB962C8B-B14F-4D97-AF65-F5344CB8AC3E}">
        <p14:creationId xmlns:p14="http://schemas.microsoft.com/office/powerpoint/2010/main" val="9848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10"/>
          </p:nvPr>
        </p:nvSpPr>
        <p:spPr/>
        <p:txBody>
          <a:bodyPr/>
          <a:lstStyle/>
          <a:p>
            <a:fld id="{DAAA0E8A-60C5-42E3-8F8F-EE0FC409AF6E}" type="slidenum">
              <a:rPr lang="es-CO" smtClean="0"/>
              <a:t>7</a:t>
            </a:fld>
            <a:endParaRPr lang="es-CO"/>
          </a:p>
        </p:txBody>
      </p:sp>
    </p:spTree>
    <p:extLst>
      <p:ext uri="{BB962C8B-B14F-4D97-AF65-F5344CB8AC3E}">
        <p14:creationId xmlns:p14="http://schemas.microsoft.com/office/powerpoint/2010/main" val="2845027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10"/>
          </p:nvPr>
        </p:nvSpPr>
        <p:spPr/>
        <p:txBody>
          <a:bodyPr/>
          <a:lstStyle/>
          <a:p>
            <a:fld id="{DAAA0E8A-60C5-42E3-8F8F-EE0FC409AF6E}" type="slidenum">
              <a:rPr lang="es-CO" smtClean="0"/>
              <a:t>8</a:t>
            </a:fld>
            <a:endParaRPr lang="es-CO"/>
          </a:p>
        </p:txBody>
      </p:sp>
    </p:spTree>
    <p:extLst>
      <p:ext uri="{BB962C8B-B14F-4D97-AF65-F5344CB8AC3E}">
        <p14:creationId xmlns:p14="http://schemas.microsoft.com/office/powerpoint/2010/main" val="1899273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10"/>
          </p:nvPr>
        </p:nvSpPr>
        <p:spPr/>
        <p:txBody>
          <a:bodyPr/>
          <a:lstStyle/>
          <a:p>
            <a:fld id="{DAAA0E8A-60C5-42E3-8F8F-EE0FC409AF6E}" type="slidenum">
              <a:rPr lang="es-CO" smtClean="0"/>
              <a:t>9</a:t>
            </a:fld>
            <a:endParaRPr lang="es-CO"/>
          </a:p>
        </p:txBody>
      </p:sp>
    </p:spTree>
    <p:extLst>
      <p:ext uri="{BB962C8B-B14F-4D97-AF65-F5344CB8AC3E}">
        <p14:creationId xmlns:p14="http://schemas.microsoft.com/office/powerpoint/2010/main" val="3016786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s-CO" sz="1000" b="1" dirty="0" smtClean="0">
              <a:solidFill>
                <a:schemeClr val="bg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DAAA0E8A-60C5-42E3-8F8F-EE0FC409AF6E}" type="slidenum">
              <a:rPr lang="es-CO" smtClean="0"/>
              <a:t>10</a:t>
            </a:fld>
            <a:endParaRPr lang="es-CO"/>
          </a:p>
        </p:txBody>
      </p:sp>
    </p:spTree>
    <p:extLst>
      <p:ext uri="{BB962C8B-B14F-4D97-AF65-F5344CB8AC3E}">
        <p14:creationId xmlns:p14="http://schemas.microsoft.com/office/powerpoint/2010/main" val="98487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10"/>
          </p:nvPr>
        </p:nvSpPr>
        <p:spPr/>
        <p:txBody>
          <a:bodyPr/>
          <a:lstStyle/>
          <a:p>
            <a:fld id="{DAAA0E8A-60C5-42E3-8F8F-EE0FC409AF6E}" type="slidenum">
              <a:rPr lang="es-CO" smtClean="0"/>
              <a:t>11</a:t>
            </a:fld>
            <a:endParaRPr lang="es-CO"/>
          </a:p>
        </p:txBody>
      </p:sp>
    </p:spTree>
    <p:extLst>
      <p:ext uri="{BB962C8B-B14F-4D97-AF65-F5344CB8AC3E}">
        <p14:creationId xmlns:p14="http://schemas.microsoft.com/office/powerpoint/2010/main" val="23089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11AFDFD3-834D-4800-91F2-7EBACA8D459A}" type="slidenum">
              <a:rPr lang="es-CO" smtClean="0"/>
              <a:t>‹Nº›</a:t>
            </a:fld>
            <a:endParaRPr lang="es-C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11AFDFD3-834D-4800-91F2-7EBACA8D459A}" type="slidenum">
              <a:rPr lang="es-CO" smtClean="0"/>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11AFDFD3-834D-4800-91F2-7EBACA8D459A}" type="slidenum">
              <a:rPr lang="es-CO" smtClean="0"/>
              <a:t>‹Nº›</a:t>
            </a:fld>
            <a:endParaRPr lang="es-CO"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11AFDFD3-834D-4800-91F2-7EBACA8D459A}" type="slidenum">
              <a:rPr lang="es-CO" smtClean="0"/>
              <a:t>‹Nº›</a:t>
            </a:fld>
            <a:endParaRPr lang="es-CO"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11AFDFD3-834D-4800-91F2-7EBACA8D459A}" type="slidenum">
              <a:rPr lang="es-CO" smtClean="0"/>
              <a:t>‹Nº›</a:t>
            </a:fld>
            <a:endParaRPr lang="es-C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11AFDFD3-834D-4800-91F2-7EBACA8D459A}" type="slidenum">
              <a:rPr lang="es-CO" smtClean="0"/>
              <a:t>‹Nº›</a:t>
            </a:fld>
            <a:endParaRPr lang="es-CO"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11AFDFD3-834D-4800-91F2-7EBACA8D459A}" type="slidenum">
              <a:rPr lang="es-CO" smtClean="0"/>
              <a:t>‹Nº›</a:t>
            </a:fld>
            <a:endParaRPr lang="es-C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11AFDFD3-834D-4800-91F2-7EBACA8D459A}" type="slidenum">
              <a:rPr lang="es-CO" smtClean="0"/>
              <a:t>‹Nº›</a:t>
            </a:fld>
            <a:endParaRPr lang="es-C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11AFDFD3-834D-4800-91F2-7EBACA8D459A}" type="slidenum">
              <a:rPr lang="es-CO" smtClean="0"/>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11AFDFD3-834D-4800-91F2-7EBACA8D459A}" type="slidenum">
              <a:rPr lang="es-CO" smtClean="0"/>
              <a:t>‹Nº›</a:t>
            </a:fld>
            <a:endParaRPr lang="es-CO"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E3D014-1837-4C5A-A4F1-B6789ADB8C2F}" type="datetimeFigureOut">
              <a:rPr lang="es-CO" smtClean="0"/>
              <a:t>25/10/2018</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11AFDFD3-834D-4800-91F2-7EBACA8D459A}" type="slidenum">
              <a:rPr lang="es-CO" smtClean="0"/>
              <a:t>‹Nº›</a:t>
            </a:fld>
            <a:endParaRPr lang="es-CO"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7000"/>
          </a:schemeClr>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FE3D014-1837-4C5A-A4F1-B6789ADB8C2F}" type="datetimeFigureOut">
              <a:rPr lang="es-CO" smtClean="0"/>
              <a:t>25/10/2018</a:t>
            </a:fld>
            <a:endParaRPr lang="es-CO"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CO"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1AFDFD3-834D-4800-91F2-7EBACA8D459A}" type="slidenum">
              <a:rPr lang="es-CO" smtClean="0"/>
              <a:t>‹Nº›</a:t>
            </a:fld>
            <a:endParaRPr lang="es-CO"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www.prosocialidad.org/castellano/pro_ques.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violenciacomuna2.mp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IBIANA\Desktop\TRABAJO DE GRADO. MAESTRIA\PRESENTACION PARA EL SIMPOSIO\IMAGENES PARA SIMPOSIO\Yo_decido_vivir_sin_armas.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0000"/>
          <a:stretch/>
        </p:blipFill>
        <p:spPr bwMode="auto">
          <a:xfrm>
            <a:off x="6714915" y="4581129"/>
            <a:ext cx="2177565" cy="14698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67544" y="4586352"/>
            <a:ext cx="3554178" cy="1938992"/>
          </a:xfrm>
          <a:prstGeom prst="rect">
            <a:avLst/>
          </a:prstGeom>
          <a:noFill/>
        </p:spPr>
        <p:txBody>
          <a:bodyPr wrap="none" rtlCol="0">
            <a:spAutoFit/>
          </a:bodyPr>
          <a:lstStyle/>
          <a:p>
            <a:r>
              <a:rPr lang="es-CO" sz="2000" b="1" u="sng" dirty="0" smtClean="0"/>
              <a:t>Investigadores:</a:t>
            </a:r>
          </a:p>
          <a:p>
            <a:r>
              <a:rPr lang="es-CO" sz="2000" b="1" dirty="0" smtClean="0"/>
              <a:t>Carlos Patiño Gaviria</a:t>
            </a:r>
          </a:p>
          <a:p>
            <a:r>
              <a:rPr lang="es-CO" sz="2000" b="1" dirty="0" smtClean="0"/>
              <a:t>Bibiana García Jiménez</a:t>
            </a:r>
          </a:p>
          <a:p>
            <a:r>
              <a:rPr lang="es-CO" sz="2000" b="1" dirty="0" smtClean="0"/>
              <a:t>Universidad San Buenaventura</a:t>
            </a:r>
          </a:p>
          <a:p>
            <a:r>
              <a:rPr lang="es-CO" sz="2000" b="1" dirty="0" smtClean="0"/>
              <a:t>Línea Psicología social</a:t>
            </a:r>
          </a:p>
          <a:p>
            <a:r>
              <a:rPr lang="es-CO" sz="2000" b="1" dirty="0" smtClean="0"/>
              <a:t>Docente </a:t>
            </a:r>
            <a:r>
              <a:rPr lang="es-CO" sz="2000" b="1" dirty="0" err="1" smtClean="0"/>
              <a:t>Uniminuto</a:t>
            </a:r>
            <a:r>
              <a:rPr lang="es-CO" sz="2000" b="1" dirty="0" smtClean="0"/>
              <a:t> Medellín</a:t>
            </a:r>
            <a:endParaRPr lang="es-CO" sz="2000" b="1" dirty="0"/>
          </a:p>
        </p:txBody>
      </p:sp>
      <p:sp>
        <p:nvSpPr>
          <p:cNvPr id="3" name="2 Rectángulo"/>
          <p:cNvSpPr/>
          <p:nvPr/>
        </p:nvSpPr>
        <p:spPr>
          <a:xfrm>
            <a:off x="636711" y="2708920"/>
            <a:ext cx="7992888" cy="1338828"/>
          </a:xfrm>
          <a:prstGeom prst="rect">
            <a:avLst/>
          </a:prstGeom>
        </p:spPr>
        <p:txBody>
          <a:bodyPr wrap="square">
            <a:spAutoFit/>
          </a:bodyPr>
          <a:lstStyle/>
          <a:p>
            <a:pPr algn="ctr"/>
            <a:r>
              <a:rPr lang="es-ES" sz="2700" b="1" dirty="0">
                <a:solidFill>
                  <a:schemeClr val="bg1"/>
                </a:solidFill>
                <a:effectLst>
                  <a:outerShdw blurRad="38100" dist="38100" dir="2700000" algn="tl">
                    <a:srgbClr val="000000">
                      <a:alpha val="43137"/>
                    </a:srgbClr>
                  </a:outerShdw>
                </a:effectLst>
              </a:rPr>
              <a:t>Otras historias, otros jóvenes, otras pertenencias. Un estudio sobre los discursos prosociales de jóvenes en contextos </a:t>
            </a:r>
            <a:r>
              <a:rPr lang="es-ES" sz="2700" b="1" dirty="0" smtClean="0">
                <a:solidFill>
                  <a:schemeClr val="bg1"/>
                </a:solidFill>
                <a:effectLst>
                  <a:outerShdw blurRad="38100" dist="38100" dir="2700000" algn="tl">
                    <a:srgbClr val="000000">
                      <a:alpha val="43137"/>
                    </a:srgbClr>
                  </a:outerShdw>
                </a:effectLst>
              </a:rPr>
              <a:t>de violencia</a:t>
            </a:r>
            <a:endParaRPr lang="es-CO" sz="2700" b="1" dirty="0">
              <a:solidFill>
                <a:schemeClr val="bg1"/>
              </a:solidFill>
              <a:effectLst>
                <a:outerShdw blurRad="38100" dist="38100" dir="2700000" algn="tl">
                  <a:srgbClr val="000000">
                    <a:alpha val="43137"/>
                  </a:srgbClr>
                </a:outerShdw>
              </a:effectLst>
            </a:endParaRPr>
          </a:p>
        </p:txBody>
      </p:sp>
      <p:sp>
        <p:nvSpPr>
          <p:cNvPr id="6" name="5 Rectángulo"/>
          <p:cNvSpPr/>
          <p:nvPr/>
        </p:nvSpPr>
        <p:spPr>
          <a:xfrm>
            <a:off x="565150" y="836712"/>
            <a:ext cx="8135938" cy="1107996"/>
          </a:xfrm>
          <a:prstGeom prst="rect">
            <a:avLst/>
          </a:prstGeom>
        </p:spPr>
        <p:txBody>
          <a:bodyPr>
            <a:spAutoFit/>
          </a:bodyPr>
          <a:lstStyle/>
          <a:p>
            <a:pPr algn="ctr" eaLnBrk="1" fontAlgn="auto" hangingPunct="1">
              <a:spcBef>
                <a:spcPts val="0"/>
              </a:spcBef>
              <a:spcAft>
                <a:spcPts val="0"/>
              </a:spcAft>
              <a:defRPr/>
            </a:pPr>
            <a:r>
              <a:rPr lang="es-CO" sz="2200" b="1" dirty="0">
                <a:solidFill>
                  <a:srgbClr val="FFFF00"/>
                </a:solidFill>
                <a:effectLst>
                  <a:outerShdw blurRad="38100" dist="38100" dir="2700000" algn="tl">
                    <a:srgbClr val="000000">
                      <a:alpha val="43137"/>
                    </a:srgbClr>
                  </a:outerShdw>
                </a:effectLst>
                <a:latin typeface="+mn-lt"/>
              </a:rPr>
              <a:t>PONENCIA</a:t>
            </a:r>
          </a:p>
          <a:p>
            <a:pPr algn="ctr" eaLnBrk="1" fontAlgn="auto" hangingPunct="1">
              <a:spcBef>
                <a:spcPts val="0"/>
              </a:spcBef>
              <a:spcAft>
                <a:spcPts val="0"/>
              </a:spcAft>
              <a:defRPr/>
            </a:pPr>
            <a:r>
              <a:rPr lang="es-CO" sz="2200" b="1" dirty="0" smtClean="0">
                <a:solidFill>
                  <a:srgbClr val="FFFF00"/>
                </a:solidFill>
                <a:effectLst>
                  <a:outerShdw blurRad="38100" dist="38100" dir="2700000" algn="tl">
                    <a:srgbClr val="000000">
                      <a:alpha val="43137"/>
                    </a:srgbClr>
                  </a:outerShdw>
                </a:effectLst>
              </a:rPr>
              <a:t>IV CONGRESO DE PSICOLOGÍA</a:t>
            </a:r>
          </a:p>
          <a:p>
            <a:pPr algn="ctr" eaLnBrk="1" fontAlgn="auto" hangingPunct="1">
              <a:spcBef>
                <a:spcPts val="0"/>
              </a:spcBef>
              <a:spcAft>
                <a:spcPts val="0"/>
              </a:spcAft>
              <a:defRPr/>
            </a:pPr>
            <a:r>
              <a:rPr lang="es-CO" sz="2200" b="1" dirty="0" smtClean="0">
                <a:solidFill>
                  <a:srgbClr val="FFFF00"/>
                </a:solidFill>
                <a:effectLst>
                  <a:outerShdw blurRad="38100" dist="38100" dir="2700000" algn="tl">
                    <a:srgbClr val="000000">
                      <a:alpha val="43137"/>
                    </a:srgbClr>
                  </a:outerShdw>
                </a:effectLst>
                <a:latin typeface="+mn-lt"/>
              </a:rPr>
              <a:t>Tendencias Actuales de Intervención Clínico Social</a:t>
            </a:r>
            <a:endParaRPr lang="es-CO" sz="2200" b="1"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987151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20" name="Picture 2" descr="G:\arma 1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880" y="5445224"/>
            <a:ext cx="1188768" cy="1188768"/>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10"/>
          <p:cNvSpPr txBox="1"/>
          <p:nvPr/>
        </p:nvSpPr>
        <p:spPr>
          <a:xfrm>
            <a:off x="644040" y="548680"/>
            <a:ext cx="2271776" cy="400110"/>
          </a:xfrm>
          <a:prstGeom prst="rect">
            <a:avLst/>
          </a:prstGeom>
          <a:solidFill>
            <a:schemeClr val="accent5">
              <a:lumMod val="20000"/>
              <a:lumOff val="80000"/>
            </a:schemeClr>
          </a:solidFill>
        </p:spPr>
        <p:txBody>
          <a:bodyPr wrap="none" rtlCol="0">
            <a:spAutoFit/>
          </a:bodyPr>
          <a:lstStyle/>
          <a:p>
            <a:r>
              <a:rPr lang="es-CO" sz="2000" b="1" u="sng" dirty="0" smtClean="0">
                <a:solidFill>
                  <a:srgbClr val="C00000"/>
                </a:solidFill>
              </a:rPr>
              <a:t>Supuestos teóricos</a:t>
            </a:r>
            <a:endParaRPr lang="es-CO" sz="2000" b="1" u="sng" dirty="0">
              <a:solidFill>
                <a:srgbClr val="C00000"/>
              </a:solidFill>
            </a:endParaRPr>
          </a:p>
        </p:txBody>
      </p:sp>
      <p:sp>
        <p:nvSpPr>
          <p:cNvPr id="12" name="Rectangle 3"/>
          <p:cNvSpPr/>
          <p:nvPr/>
        </p:nvSpPr>
        <p:spPr>
          <a:xfrm>
            <a:off x="644525" y="1341438"/>
            <a:ext cx="8031163" cy="4331955"/>
          </a:xfrm>
          <a:prstGeom prst="rect">
            <a:avLst/>
          </a:prstGeom>
        </p:spPr>
        <p:txBody>
          <a:bodyPr>
            <a:spAutoFit/>
          </a:bodyPr>
          <a:lstStyle/>
          <a:p>
            <a:pPr algn="just" eaLnBrk="1" fontAlgn="auto" hangingPunct="1">
              <a:spcBef>
                <a:spcPts val="0"/>
              </a:spcBef>
              <a:spcAft>
                <a:spcPts val="0"/>
              </a:spcAft>
              <a:defRPr/>
            </a:pPr>
            <a:r>
              <a:rPr lang="es-ES" sz="2500" b="1" u="sng" dirty="0">
                <a:solidFill>
                  <a:srgbClr val="FFFF00"/>
                </a:solidFill>
                <a:effectLst>
                  <a:outerShdw blurRad="38100" dist="38100" dir="2700000" algn="tl">
                    <a:srgbClr val="000000">
                      <a:alpha val="43137"/>
                    </a:srgbClr>
                  </a:outerShdw>
                </a:effectLst>
                <a:latin typeface="+mn-lt"/>
              </a:rPr>
              <a:t>Psicología discursiva:</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es-ES" sz="2300" dirty="0">
                <a:solidFill>
                  <a:schemeClr val="bg1"/>
                </a:solidFill>
                <a:effectLst>
                  <a:outerShdw blurRad="38100" dist="38100" dir="2700000" algn="tl">
                    <a:srgbClr val="000000">
                      <a:alpha val="43137"/>
                    </a:srgbClr>
                  </a:outerShdw>
                </a:effectLst>
                <a:latin typeface="+mn-lt"/>
              </a:rPr>
              <a:t>Cuestiona las </a:t>
            </a:r>
            <a:r>
              <a:rPr lang="es-ES" sz="2300" dirty="0">
                <a:solidFill>
                  <a:srgbClr val="FFFF00"/>
                </a:solidFill>
                <a:effectLst>
                  <a:outerShdw blurRad="38100" dist="38100" dir="2700000" algn="tl">
                    <a:srgbClr val="000000">
                      <a:alpha val="43137"/>
                    </a:srgbClr>
                  </a:outerShdw>
                </a:effectLst>
                <a:latin typeface="+mn-lt"/>
              </a:rPr>
              <a:t>nociones psicológicas </a:t>
            </a:r>
            <a:r>
              <a:rPr lang="es-ES" sz="2300" dirty="0">
                <a:solidFill>
                  <a:schemeClr val="bg1"/>
                </a:solidFill>
                <a:effectLst>
                  <a:outerShdw blurRad="38100" dist="38100" dir="2700000" algn="tl">
                    <a:srgbClr val="000000">
                      <a:alpha val="43137"/>
                    </a:srgbClr>
                  </a:outerShdw>
                </a:effectLst>
                <a:latin typeface="+mn-lt"/>
              </a:rPr>
              <a:t>puestas en la </a:t>
            </a:r>
            <a:r>
              <a:rPr lang="es-ES" sz="2300" dirty="0">
                <a:solidFill>
                  <a:srgbClr val="FFFF00"/>
                </a:solidFill>
                <a:effectLst>
                  <a:outerShdw blurRad="38100" dist="38100" dir="2700000" algn="tl">
                    <a:srgbClr val="000000">
                      <a:alpha val="43137"/>
                    </a:srgbClr>
                  </a:outerShdw>
                </a:effectLst>
                <a:latin typeface="+mn-lt"/>
              </a:rPr>
              <a:t>cabeza</a:t>
            </a:r>
            <a:r>
              <a:rPr lang="es-ES" sz="2300" dirty="0">
                <a:solidFill>
                  <a:schemeClr val="bg1"/>
                </a:solidFill>
                <a:effectLst>
                  <a:outerShdw blurRad="38100" dist="38100" dir="2700000" algn="tl">
                    <a:srgbClr val="000000">
                      <a:alpha val="43137"/>
                    </a:srgbClr>
                  </a:outerShdw>
                </a:effectLst>
                <a:latin typeface="+mn-lt"/>
              </a:rPr>
              <a:t> de actores </a:t>
            </a:r>
            <a:r>
              <a:rPr lang="es-ES" sz="2300" dirty="0" smtClean="0">
                <a:solidFill>
                  <a:srgbClr val="FFFF00"/>
                </a:solidFill>
                <a:effectLst>
                  <a:outerShdw blurRad="38100" dist="38100" dir="2700000" algn="tl">
                    <a:srgbClr val="000000">
                      <a:alpha val="43137"/>
                    </a:srgbClr>
                  </a:outerShdw>
                </a:effectLst>
                <a:latin typeface="+mn-lt"/>
              </a:rPr>
              <a:t>individuales.</a:t>
            </a:r>
            <a:endParaRPr lang="es-ES" sz="2300" dirty="0">
              <a:solidFill>
                <a:srgbClr val="FFFF00"/>
              </a:solidFill>
              <a:effectLst>
                <a:outerShdw blurRad="38100" dist="38100" dir="2700000" algn="tl">
                  <a:srgbClr val="000000">
                    <a:alpha val="43137"/>
                  </a:srgbClr>
                </a:outerShdw>
              </a:effectLst>
              <a:latin typeface="+mn-lt"/>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es-ES" sz="2300" dirty="0">
                <a:solidFill>
                  <a:schemeClr val="bg1"/>
                </a:solidFill>
                <a:effectLst>
                  <a:outerShdw blurRad="38100" dist="38100" dir="2700000" algn="tl">
                    <a:srgbClr val="000000">
                      <a:alpha val="43137"/>
                    </a:srgbClr>
                  </a:outerShdw>
                </a:effectLst>
                <a:latin typeface="+mn-lt"/>
              </a:rPr>
              <a:t>Sitúa los fenómenos psíquicos en la esfera de </a:t>
            </a:r>
            <a:r>
              <a:rPr lang="es-ES" sz="2300" dirty="0">
                <a:solidFill>
                  <a:srgbClr val="FFFF00"/>
                </a:solidFill>
                <a:effectLst>
                  <a:outerShdw blurRad="38100" dist="38100" dir="2700000" algn="tl">
                    <a:srgbClr val="000000">
                      <a:alpha val="43137"/>
                    </a:srgbClr>
                  </a:outerShdw>
                </a:effectLst>
                <a:latin typeface="+mn-lt"/>
              </a:rPr>
              <a:t>la </a:t>
            </a:r>
            <a:r>
              <a:rPr lang="es-ES" sz="2300" dirty="0" smtClean="0">
                <a:solidFill>
                  <a:srgbClr val="FFFF00"/>
                </a:solidFill>
                <a:effectLst>
                  <a:outerShdw blurRad="38100" dist="38100" dir="2700000" algn="tl">
                    <a:srgbClr val="000000">
                      <a:alpha val="43137"/>
                    </a:srgbClr>
                  </a:outerShdw>
                </a:effectLst>
                <a:latin typeface="+mn-lt"/>
              </a:rPr>
              <a:t>relación. </a:t>
            </a:r>
            <a:endParaRPr lang="es-ES" sz="2300" dirty="0">
              <a:solidFill>
                <a:srgbClr val="FFFF00"/>
              </a:solidFill>
              <a:effectLst>
                <a:outerShdw blurRad="38100" dist="38100" dir="2700000" algn="tl">
                  <a:srgbClr val="000000">
                    <a:alpha val="43137"/>
                  </a:srgbClr>
                </a:outerShdw>
              </a:effectLst>
              <a:latin typeface="+mn-lt"/>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es-ES" sz="2300" dirty="0" smtClean="0">
                <a:solidFill>
                  <a:schemeClr val="bg1"/>
                </a:solidFill>
                <a:effectLst>
                  <a:outerShdw blurRad="38100" dist="38100" dir="2700000" algn="tl">
                    <a:srgbClr val="000000">
                      <a:alpha val="43137"/>
                    </a:srgbClr>
                  </a:outerShdw>
                </a:effectLst>
                <a:latin typeface="+mn-lt"/>
              </a:rPr>
              <a:t>Pasando </a:t>
            </a:r>
            <a:r>
              <a:rPr lang="es-ES" sz="2300" dirty="0">
                <a:solidFill>
                  <a:schemeClr val="bg1"/>
                </a:solidFill>
                <a:effectLst>
                  <a:outerShdw blurRad="38100" dist="38100" dir="2700000" algn="tl">
                    <a:srgbClr val="000000">
                      <a:alpha val="43137"/>
                    </a:srgbClr>
                  </a:outerShdw>
                </a:effectLst>
                <a:latin typeface="+mn-lt"/>
              </a:rPr>
              <a:t>de un </a:t>
            </a:r>
            <a:r>
              <a:rPr lang="es-ES" sz="2300" dirty="0">
                <a:solidFill>
                  <a:srgbClr val="FFFF00"/>
                </a:solidFill>
                <a:effectLst>
                  <a:outerShdw blurRad="38100" dist="38100" dir="2700000" algn="tl">
                    <a:srgbClr val="000000">
                      <a:alpha val="43137"/>
                    </a:srgbClr>
                  </a:outerShdw>
                </a:effectLst>
                <a:latin typeface="+mn-lt"/>
              </a:rPr>
              <a:t>locus “mental</a:t>
            </a:r>
            <a:r>
              <a:rPr lang="es-ES" sz="2300" dirty="0">
                <a:solidFill>
                  <a:schemeClr val="bg1"/>
                </a:solidFill>
                <a:effectLst>
                  <a:outerShdw blurRad="38100" dist="38100" dir="2700000" algn="tl">
                    <a:srgbClr val="000000">
                      <a:alpha val="43137"/>
                    </a:srgbClr>
                  </a:outerShdw>
                </a:effectLst>
                <a:latin typeface="+mn-lt"/>
              </a:rPr>
              <a:t>” a un </a:t>
            </a:r>
            <a:r>
              <a:rPr lang="es-ES" sz="2300" dirty="0">
                <a:solidFill>
                  <a:srgbClr val="FFFF00"/>
                </a:solidFill>
                <a:effectLst>
                  <a:outerShdw blurRad="38100" dist="38100" dir="2700000" algn="tl">
                    <a:srgbClr val="000000">
                      <a:alpha val="43137"/>
                    </a:srgbClr>
                  </a:outerShdw>
                </a:effectLst>
                <a:latin typeface="+mn-lt"/>
              </a:rPr>
              <a:t>locus “</a:t>
            </a:r>
            <a:r>
              <a:rPr lang="es-ES" sz="2300" dirty="0" smtClean="0">
                <a:solidFill>
                  <a:srgbClr val="FFFF00"/>
                </a:solidFill>
                <a:effectLst>
                  <a:outerShdw blurRad="38100" dist="38100" dir="2700000" algn="tl">
                    <a:srgbClr val="000000">
                      <a:alpha val="43137"/>
                    </a:srgbClr>
                  </a:outerShdw>
                </a:effectLst>
                <a:latin typeface="+mn-lt"/>
              </a:rPr>
              <a:t>relacional”.</a:t>
            </a:r>
            <a:endParaRPr lang="es-ES" sz="2300" dirty="0" smtClean="0">
              <a:solidFill>
                <a:schemeClr val="bg1"/>
              </a:solidFill>
              <a:effectLst>
                <a:outerShdw blurRad="38100" dist="38100" dir="2700000" algn="tl">
                  <a:srgbClr val="000000">
                    <a:alpha val="43137"/>
                  </a:srgbClr>
                </a:outerShdw>
              </a:effectLst>
              <a:latin typeface="+mn-lt"/>
            </a:endParaRPr>
          </a:p>
          <a:p>
            <a:pPr marL="342900" indent="-342900" algn="just">
              <a:lnSpc>
                <a:spcPct val="150000"/>
              </a:lnSpc>
              <a:buFont typeface="Wingdings" panose="05000000000000000000" pitchFamily="2" charset="2"/>
              <a:buChar char="ü"/>
              <a:defRPr/>
            </a:pPr>
            <a:r>
              <a:rPr lang="es-ES" sz="2300" dirty="0">
                <a:solidFill>
                  <a:srgbClr val="FFFF00"/>
                </a:solidFill>
                <a:effectLst>
                  <a:outerShdw blurRad="38100" dist="38100" dir="2700000" algn="tl">
                    <a:srgbClr val="000000">
                      <a:alpha val="43137"/>
                    </a:srgbClr>
                  </a:outerShdw>
                </a:effectLst>
              </a:rPr>
              <a:t>Lo psicológico </a:t>
            </a:r>
            <a:r>
              <a:rPr lang="es-ES" sz="2300" dirty="0">
                <a:solidFill>
                  <a:schemeClr val="bg1"/>
                </a:solidFill>
                <a:effectLst>
                  <a:outerShdw blurRad="38100" dist="38100" dir="2700000" algn="tl">
                    <a:srgbClr val="000000">
                      <a:alpha val="43137"/>
                    </a:srgbClr>
                  </a:outerShdw>
                </a:effectLst>
              </a:rPr>
              <a:t>es el </a:t>
            </a:r>
            <a:r>
              <a:rPr lang="es-ES" sz="2300" dirty="0">
                <a:solidFill>
                  <a:srgbClr val="FFFF00"/>
                </a:solidFill>
                <a:effectLst>
                  <a:outerShdw blurRad="38100" dist="38100" dir="2700000" algn="tl">
                    <a:srgbClr val="000000">
                      <a:alpha val="43137"/>
                    </a:srgbClr>
                  </a:outerShdw>
                </a:effectLst>
              </a:rPr>
              <a:t>resultado de la participación en dinámicas y procesos de </a:t>
            </a:r>
            <a:r>
              <a:rPr lang="es-ES" sz="2300" dirty="0" smtClean="0">
                <a:solidFill>
                  <a:srgbClr val="FFFF00"/>
                </a:solidFill>
                <a:effectLst>
                  <a:outerShdw blurRad="38100" dist="38100" dir="2700000" algn="tl">
                    <a:srgbClr val="000000">
                      <a:alpha val="43137"/>
                    </a:srgbClr>
                  </a:outerShdw>
                </a:effectLst>
              </a:rPr>
              <a:t>intercambio</a:t>
            </a:r>
            <a:r>
              <a:rPr lang="es-ES" sz="2300" dirty="0" smtClean="0">
                <a:solidFill>
                  <a:schemeClr val="bg1"/>
                </a:solidFill>
                <a:effectLst>
                  <a:outerShdw blurRad="38100" dist="38100" dir="2700000" algn="tl">
                    <a:srgbClr val="000000">
                      <a:alpha val="43137"/>
                    </a:srgbClr>
                  </a:outerShdw>
                </a:effectLst>
              </a:rPr>
              <a:t>.</a:t>
            </a:r>
            <a:endParaRPr lang="es-ES" sz="2300" dirty="0">
              <a:solidFill>
                <a:schemeClr val="bg1"/>
              </a:solidFill>
              <a:effectLst>
                <a:outerShdw blurRad="38100" dist="38100" dir="2700000" algn="tl">
                  <a:srgbClr val="000000">
                    <a:alpha val="43137"/>
                  </a:srgbClr>
                </a:outerShdw>
              </a:effectLst>
              <a:latin typeface="+mn-lt"/>
            </a:endParaRPr>
          </a:p>
          <a:p>
            <a:pPr algn="just" eaLnBrk="1" fontAlgn="auto" hangingPunct="1">
              <a:lnSpc>
                <a:spcPct val="150000"/>
              </a:lnSpc>
              <a:spcBef>
                <a:spcPts val="0"/>
              </a:spcBef>
              <a:spcAft>
                <a:spcPts val="0"/>
              </a:spcAft>
              <a:defRPr/>
            </a:pPr>
            <a:r>
              <a:rPr lang="es-CO" sz="1500" dirty="0">
                <a:effectLst>
                  <a:outerShdw blurRad="38100" dist="38100" dir="2700000" algn="tl">
                    <a:srgbClr val="000000">
                      <a:alpha val="43137"/>
                    </a:srgbClr>
                  </a:outerShdw>
                </a:effectLst>
                <a:latin typeface="+mn-lt"/>
              </a:rPr>
              <a:t>	</a:t>
            </a:r>
            <a:r>
              <a:rPr lang="es-CO" sz="1500" dirty="0">
                <a:latin typeface="+mn-lt"/>
              </a:rPr>
              <a:t>Garay, </a:t>
            </a:r>
            <a:r>
              <a:rPr lang="es-CO" sz="1500" dirty="0" smtClean="0">
                <a:latin typeface="+mn-lt"/>
              </a:rPr>
              <a:t>Íñiguez </a:t>
            </a:r>
            <a:r>
              <a:rPr lang="es-CO" sz="1500" dirty="0">
                <a:latin typeface="+mn-lt"/>
              </a:rPr>
              <a:t>&amp; Martínez (2005</a:t>
            </a:r>
            <a:r>
              <a:rPr lang="es-CO" sz="1500" dirty="0" smtClean="0">
                <a:latin typeface="+mn-lt"/>
              </a:rPr>
              <a:t>)</a:t>
            </a:r>
            <a:endParaRPr lang="es-CO" sz="1500" dirty="0">
              <a:latin typeface="+mn-lt"/>
            </a:endParaRPr>
          </a:p>
          <a:p>
            <a:pPr algn="just" eaLnBrk="1" fontAlgn="auto" hangingPunct="1">
              <a:spcBef>
                <a:spcPts val="0"/>
              </a:spcBef>
              <a:spcAft>
                <a:spcPts val="0"/>
              </a:spcAft>
              <a:defRPr/>
            </a:pPr>
            <a:endParaRPr lang="es-CO" sz="21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075137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9218" name="Picture 2" descr="G:\arma 1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045" r="15970"/>
          <a:stretch/>
        </p:blipFill>
        <p:spPr bwMode="auto">
          <a:xfrm>
            <a:off x="179512" y="5373216"/>
            <a:ext cx="1080120" cy="129614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0"/>
          <p:cNvSpPr txBox="1"/>
          <p:nvPr/>
        </p:nvSpPr>
        <p:spPr>
          <a:xfrm>
            <a:off x="611560" y="476672"/>
            <a:ext cx="2271776" cy="400110"/>
          </a:xfrm>
          <a:prstGeom prst="rect">
            <a:avLst/>
          </a:prstGeom>
          <a:solidFill>
            <a:schemeClr val="accent5">
              <a:lumMod val="20000"/>
              <a:lumOff val="80000"/>
            </a:schemeClr>
          </a:solidFill>
        </p:spPr>
        <p:txBody>
          <a:bodyPr wrap="none" rtlCol="0">
            <a:spAutoFit/>
          </a:bodyPr>
          <a:lstStyle/>
          <a:p>
            <a:r>
              <a:rPr lang="es-CO" sz="2000" b="1" u="sng" dirty="0" smtClean="0">
                <a:solidFill>
                  <a:srgbClr val="C00000"/>
                </a:solidFill>
              </a:rPr>
              <a:t>Supuestos teóricos</a:t>
            </a:r>
            <a:endParaRPr lang="es-CO" sz="2000" b="1" u="sng" dirty="0">
              <a:solidFill>
                <a:srgbClr val="C00000"/>
              </a:solidFill>
            </a:endParaRPr>
          </a:p>
        </p:txBody>
      </p:sp>
      <p:cxnSp>
        <p:nvCxnSpPr>
          <p:cNvPr id="11" name="Straight Connector 15"/>
          <p:cNvCxnSpPr/>
          <p:nvPr/>
        </p:nvCxnSpPr>
        <p:spPr>
          <a:xfrm flipH="1">
            <a:off x="3924300" y="836613"/>
            <a:ext cx="4956175"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2" name="11 CuadroTexto"/>
          <p:cNvSpPr txBox="1"/>
          <p:nvPr/>
        </p:nvSpPr>
        <p:spPr>
          <a:xfrm>
            <a:off x="672868" y="1374835"/>
            <a:ext cx="3502882" cy="430887"/>
          </a:xfrm>
          <a:prstGeom prst="rect">
            <a:avLst/>
          </a:prstGeom>
          <a:noFill/>
        </p:spPr>
        <p:txBody>
          <a:bodyPr wrap="none">
            <a:spAutoFit/>
          </a:bodyPr>
          <a:lstStyle/>
          <a:p>
            <a:pPr eaLnBrk="1" fontAlgn="auto" hangingPunct="1">
              <a:spcBef>
                <a:spcPts val="0"/>
              </a:spcBef>
              <a:spcAft>
                <a:spcPts val="0"/>
              </a:spcAft>
              <a:defRPr/>
            </a:pPr>
            <a:r>
              <a:rPr lang="es-CO" sz="2200" b="1" u="sng" dirty="0">
                <a:solidFill>
                  <a:srgbClr val="FFFF00"/>
                </a:solidFill>
                <a:effectLst>
                  <a:outerShdw blurRad="38100" dist="38100" dir="2700000" algn="tl">
                    <a:srgbClr val="000000">
                      <a:alpha val="43137"/>
                    </a:srgbClr>
                  </a:outerShdw>
                </a:effectLst>
                <a:latin typeface="+mn-lt"/>
              </a:rPr>
              <a:t>Repertorios interpretativos</a:t>
            </a:r>
          </a:p>
        </p:txBody>
      </p:sp>
      <p:sp>
        <p:nvSpPr>
          <p:cNvPr id="13" name="12 CuadroTexto"/>
          <p:cNvSpPr txBox="1"/>
          <p:nvPr/>
        </p:nvSpPr>
        <p:spPr>
          <a:xfrm>
            <a:off x="611560" y="1916832"/>
            <a:ext cx="8094663" cy="2977738"/>
          </a:xfrm>
          <a:prstGeom prst="rect">
            <a:avLst/>
          </a:prstGeom>
          <a:noFill/>
        </p:spPr>
        <p:txBody>
          <a:bodyPr>
            <a:spAutoFit/>
          </a:bodyPr>
          <a:lstStyle/>
          <a:p>
            <a:pPr marL="285750" indent="-285750" eaLnBrk="1" fontAlgn="auto" hangingPunct="1">
              <a:lnSpc>
                <a:spcPct val="150000"/>
              </a:lnSpc>
              <a:spcBef>
                <a:spcPts val="0"/>
              </a:spcBef>
              <a:spcAft>
                <a:spcPts val="0"/>
              </a:spcAft>
              <a:buFont typeface="Wingdings" panose="05000000000000000000" pitchFamily="2" charset="2"/>
              <a:buChar char="ü"/>
              <a:defRPr/>
            </a:pPr>
            <a:r>
              <a:rPr lang="es-CO" sz="2200" b="1" dirty="0">
                <a:solidFill>
                  <a:schemeClr val="bg1"/>
                </a:solidFill>
                <a:effectLst>
                  <a:outerShdw blurRad="38100" dist="38100" dir="2700000" algn="tl">
                    <a:srgbClr val="000000">
                      <a:alpha val="43137"/>
                    </a:srgbClr>
                  </a:outerShdw>
                </a:effectLst>
                <a:latin typeface="+mn-lt"/>
              </a:rPr>
              <a:t>Elementos que los hablantes utilizan para construir versiones de las acciones.</a:t>
            </a:r>
          </a:p>
          <a:p>
            <a:pPr marL="285750" indent="-285750" eaLnBrk="1" fontAlgn="auto" hangingPunct="1">
              <a:lnSpc>
                <a:spcPct val="150000"/>
              </a:lnSpc>
              <a:spcBef>
                <a:spcPts val="0"/>
              </a:spcBef>
              <a:spcAft>
                <a:spcPts val="0"/>
              </a:spcAft>
              <a:buFont typeface="Wingdings" panose="05000000000000000000" pitchFamily="2" charset="2"/>
              <a:buChar char="ü"/>
              <a:defRPr/>
            </a:pPr>
            <a:r>
              <a:rPr lang="es-CO" sz="2200" b="1" dirty="0">
                <a:solidFill>
                  <a:schemeClr val="bg1"/>
                </a:solidFill>
                <a:effectLst>
                  <a:outerShdw blurRad="38100" dist="38100" dir="2700000" algn="tl">
                    <a:srgbClr val="000000">
                      <a:alpha val="43137"/>
                    </a:srgbClr>
                  </a:outerShdw>
                </a:effectLst>
                <a:latin typeface="+mn-lt"/>
              </a:rPr>
              <a:t>Constituidos por una gama de términos usados de una manera específica. </a:t>
            </a:r>
          </a:p>
          <a:p>
            <a:pPr marL="285750" indent="-285750" eaLnBrk="1" fontAlgn="auto" hangingPunct="1">
              <a:lnSpc>
                <a:spcPct val="150000"/>
              </a:lnSpc>
              <a:spcBef>
                <a:spcPts val="0"/>
              </a:spcBef>
              <a:spcAft>
                <a:spcPts val="0"/>
              </a:spcAft>
              <a:buFont typeface="Wingdings" panose="05000000000000000000" pitchFamily="2" charset="2"/>
              <a:buChar char="ü"/>
              <a:defRPr/>
            </a:pPr>
            <a:r>
              <a:rPr lang="es-CO" sz="2200" b="1" dirty="0">
                <a:solidFill>
                  <a:schemeClr val="bg1"/>
                </a:solidFill>
                <a:effectLst>
                  <a:outerShdw blurRad="38100" dist="38100" dir="2700000" algn="tl">
                    <a:srgbClr val="000000">
                      <a:alpha val="43137"/>
                    </a:srgbClr>
                  </a:outerShdw>
                </a:effectLst>
                <a:latin typeface="+mn-lt"/>
              </a:rPr>
              <a:t>Los términos derivan de una o más metáforas clave.</a:t>
            </a:r>
            <a:r>
              <a:rPr lang="es-CO" sz="2200" dirty="0">
                <a:solidFill>
                  <a:schemeClr val="bg1"/>
                </a:solidFill>
                <a:effectLst>
                  <a:outerShdw blurRad="38100" dist="38100" dir="2700000" algn="tl">
                    <a:srgbClr val="000000">
                      <a:alpha val="43137"/>
                    </a:srgbClr>
                  </a:outerShdw>
                </a:effectLst>
                <a:latin typeface="+mn-lt"/>
              </a:rPr>
              <a:t> </a:t>
            </a:r>
            <a:r>
              <a:rPr lang="es-CO" sz="1500" dirty="0">
                <a:latin typeface="+mn-lt"/>
              </a:rPr>
              <a:t>(Wetherell  &amp; Potter, 1996</a:t>
            </a:r>
            <a:r>
              <a:rPr lang="es-CO" sz="1500" dirty="0" smtClean="0">
                <a:latin typeface="+mn-lt"/>
              </a:rPr>
              <a:t>)</a:t>
            </a:r>
            <a:endParaRPr lang="es-CO" sz="1500" dirty="0">
              <a:latin typeface="+mn-lt"/>
            </a:endParaRPr>
          </a:p>
        </p:txBody>
      </p:sp>
    </p:spTree>
    <p:extLst>
      <p:ext uri="{BB962C8B-B14F-4D97-AF65-F5344CB8AC3E}">
        <p14:creationId xmlns:p14="http://schemas.microsoft.com/office/powerpoint/2010/main" val="1138477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12" name="Picture 2" descr="C:\Users\BIBIANA\Desktop\TRABAJO DE GRADO. MAESTRIA\PRESENTACION PARA EL SIMPOSIO\IMAGENES PARA SIMPOSIO\no_a_las_arm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519733"/>
            <a:ext cx="1293643" cy="129364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47864" y="1268760"/>
            <a:ext cx="5196419" cy="4154984"/>
          </a:xfrm>
          <a:prstGeom prst="rect">
            <a:avLst/>
          </a:prstGeom>
        </p:spPr>
        <p:txBody>
          <a:bodyPr wrap="square">
            <a:spAutoFit/>
          </a:bodyPr>
          <a:lstStyle/>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Ayuda física</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Servicio físico</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Dar </a:t>
            </a:r>
            <a:r>
              <a:rPr lang="es-CO" sz="2400" b="1" dirty="0">
                <a:solidFill>
                  <a:schemeClr val="bg1"/>
                </a:solidFill>
                <a:effectLst>
                  <a:outerShdw blurRad="38100" dist="38100" dir="2700000" algn="tl">
                    <a:srgbClr val="000000">
                      <a:alpha val="43137"/>
                    </a:srgbClr>
                  </a:outerShdw>
                </a:effectLst>
              </a:rPr>
              <a:t>y </a:t>
            </a:r>
            <a:r>
              <a:rPr lang="es-CO" sz="2400" b="1" dirty="0" smtClean="0">
                <a:solidFill>
                  <a:schemeClr val="bg1"/>
                </a:solidFill>
                <a:effectLst>
                  <a:outerShdw blurRad="38100" dist="38100" dir="2700000" algn="tl">
                    <a:srgbClr val="000000">
                      <a:alpha val="43137"/>
                    </a:srgbClr>
                  </a:outerShdw>
                </a:effectLst>
              </a:rPr>
              <a:t>compartir</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Ayuda verbal</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Consuelo verbal</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Confirmación </a:t>
            </a:r>
            <a:r>
              <a:rPr lang="es-CO" sz="2400" b="1" dirty="0">
                <a:solidFill>
                  <a:schemeClr val="bg1"/>
                </a:solidFill>
                <a:effectLst>
                  <a:outerShdw blurRad="38100" dist="38100" dir="2700000" algn="tl">
                    <a:srgbClr val="000000">
                      <a:alpha val="43137"/>
                    </a:srgbClr>
                  </a:outerShdw>
                </a:effectLst>
              </a:rPr>
              <a:t>y valoración positiva del </a:t>
            </a:r>
            <a:r>
              <a:rPr lang="es-CO" sz="2400" b="1" dirty="0" smtClean="0">
                <a:solidFill>
                  <a:schemeClr val="bg1"/>
                </a:solidFill>
                <a:effectLst>
                  <a:outerShdw blurRad="38100" dist="38100" dir="2700000" algn="tl">
                    <a:srgbClr val="000000">
                      <a:alpha val="43137"/>
                    </a:srgbClr>
                  </a:outerShdw>
                </a:effectLst>
              </a:rPr>
              <a:t>otro</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Escucha profunda</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Empatía</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Solidaridad</a:t>
            </a:r>
          </a:p>
          <a:p>
            <a:pPr marL="342900" indent="-342900" algn="just">
              <a:buFont typeface="Arial" pitchFamily="34" charset="0"/>
              <a:buChar char="•"/>
            </a:pPr>
            <a:r>
              <a:rPr lang="es-CO" sz="2400" b="1" dirty="0" smtClean="0">
                <a:solidFill>
                  <a:schemeClr val="bg1"/>
                </a:solidFill>
                <a:effectLst>
                  <a:outerShdw blurRad="38100" dist="38100" dir="2700000" algn="tl">
                    <a:srgbClr val="000000">
                      <a:alpha val="43137"/>
                    </a:srgbClr>
                  </a:outerShdw>
                </a:effectLst>
              </a:rPr>
              <a:t>Presencia </a:t>
            </a:r>
            <a:r>
              <a:rPr lang="es-CO" sz="2400" b="1" dirty="0">
                <a:solidFill>
                  <a:schemeClr val="bg1"/>
                </a:solidFill>
                <a:effectLst>
                  <a:outerShdw blurRad="38100" dist="38100" dir="2700000" algn="tl">
                    <a:srgbClr val="000000">
                      <a:alpha val="43137"/>
                    </a:srgbClr>
                  </a:outerShdw>
                </a:effectLst>
              </a:rPr>
              <a:t>positiva y unidad.</a:t>
            </a:r>
          </a:p>
        </p:txBody>
      </p:sp>
      <p:sp>
        <p:nvSpPr>
          <p:cNvPr id="13" name="Rectangle 12"/>
          <p:cNvSpPr/>
          <p:nvPr/>
        </p:nvSpPr>
        <p:spPr>
          <a:xfrm>
            <a:off x="488212" y="2492896"/>
            <a:ext cx="2948070" cy="1200329"/>
          </a:xfrm>
          <a:prstGeom prst="rect">
            <a:avLst/>
          </a:prstGeom>
          <a:noFill/>
        </p:spPr>
        <p:txBody>
          <a:bodyPr wrap="square">
            <a:spAutoFit/>
          </a:bodyPr>
          <a:lstStyle/>
          <a:p>
            <a:pPr algn="ctr"/>
            <a:r>
              <a:rPr lang="es-CO" sz="2400" b="1" u="sng" dirty="0" smtClean="0">
                <a:solidFill>
                  <a:srgbClr val="FFFF00"/>
                </a:solidFill>
                <a:effectLst>
                  <a:outerShdw blurRad="38100" dist="38100" dir="2700000" algn="tl">
                    <a:srgbClr val="000000">
                      <a:alpha val="43137"/>
                    </a:srgbClr>
                  </a:outerShdw>
                </a:effectLst>
              </a:rPr>
              <a:t>Prosocialidad – Conducta (Roche, 1991):</a:t>
            </a:r>
            <a:endParaRPr lang="es-CO" sz="2400" b="1" u="sng" dirty="0">
              <a:solidFill>
                <a:srgbClr val="FFFF00"/>
              </a:solidFill>
              <a:effectLst>
                <a:outerShdw blurRad="38100" dist="38100" dir="2700000" algn="tl">
                  <a:srgbClr val="000000">
                    <a:alpha val="43137"/>
                  </a:srgbClr>
                </a:outerShdw>
              </a:effectLst>
            </a:endParaRPr>
          </a:p>
        </p:txBody>
      </p:sp>
      <p:sp>
        <p:nvSpPr>
          <p:cNvPr id="14" name="TextBox 10"/>
          <p:cNvSpPr txBox="1"/>
          <p:nvPr/>
        </p:nvSpPr>
        <p:spPr>
          <a:xfrm>
            <a:off x="644040" y="580618"/>
            <a:ext cx="2271776" cy="400110"/>
          </a:xfrm>
          <a:prstGeom prst="rect">
            <a:avLst/>
          </a:prstGeom>
          <a:solidFill>
            <a:schemeClr val="accent5">
              <a:lumMod val="20000"/>
              <a:lumOff val="80000"/>
            </a:schemeClr>
          </a:solidFill>
        </p:spPr>
        <p:txBody>
          <a:bodyPr wrap="none" rtlCol="0">
            <a:spAutoFit/>
          </a:bodyPr>
          <a:lstStyle/>
          <a:p>
            <a:r>
              <a:rPr lang="es-CO" sz="2000" b="1" u="sng" dirty="0" smtClean="0">
                <a:solidFill>
                  <a:srgbClr val="C00000"/>
                </a:solidFill>
              </a:rPr>
              <a:t>Supuestos teóricos</a:t>
            </a:r>
            <a:endParaRPr lang="es-CO" sz="2000" b="1" u="sng" dirty="0">
              <a:solidFill>
                <a:srgbClr val="C00000"/>
              </a:solidFill>
            </a:endParaRPr>
          </a:p>
        </p:txBody>
      </p:sp>
      <p:sp>
        <p:nvSpPr>
          <p:cNvPr id="9" name="6 Rectángulo"/>
          <p:cNvSpPr>
            <a:spLocks noChangeArrowheads="1"/>
          </p:cNvSpPr>
          <p:nvPr/>
        </p:nvSpPr>
        <p:spPr bwMode="auto">
          <a:xfrm>
            <a:off x="2336498" y="6176503"/>
            <a:ext cx="61959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CO" dirty="0">
                <a:hlinkClick r:id="rId4"/>
              </a:rPr>
              <a:t>http://www.prosocialidad.org/castellano/pro_ques.html</a:t>
            </a:r>
            <a:endParaRPr lang="es-CO" dirty="0"/>
          </a:p>
          <a:p>
            <a:endParaRPr lang="es-CO" dirty="0"/>
          </a:p>
        </p:txBody>
      </p:sp>
      <p:sp>
        <p:nvSpPr>
          <p:cNvPr id="2" name="1 CuadroTexto"/>
          <p:cNvSpPr txBox="1"/>
          <p:nvPr/>
        </p:nvSpPr>
        <p:spPr>
          <a:xfrm>
            <a:off x="2347070" y="5797222"/>
            <a:ext cx="4745210" cy="369332"/>
          </a:xfrm>
          <a:prstGeom prst="rect">
            <a:avLst/>
          </a:prstGeom>
          <a:noFill/>
        </p:spPr>
        <p:txBody>
          <a:bodyPr wrap="none" rtlCol="0">
            <a:spAutoFit/>
          </a:bodyPr>
          <a:lstStyle/>
          <a:p>
            <a:r>
              <a:rPr lang="es-CO" dirty="0" smtClean="0"/>
              <a:t>Laboratorio de investigación prosocial aplicada</a:t>
            </a:r>
            <a:endParaRPr lang="es-CO" dirty="0"/>
          </a:p>
        </p:txBody>
      </p:sp>
    </p:spTree>
    <p:extLst>
      <p:ext uri="{BB962C8B-B14F-4D97-AF65-F5344CB8AC3E}">
        <p14:creationId xmlns:p14="http://schemas.microsoft.com/office/powerpoint/2010/main" val="3325003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1" name="Straight Connector 10"/>
          <p:cNvCxnSpPr/>
          <p:nvPr/>
        </p:nvCxnSpPr>
        <p:spPr>
          <a:xfrm flipH="1">
            <a:off x="5292080" y="836712"/>
            <a:ext cx="3588590"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2" name="TextBox 11"/>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8" name="Picture 2" descr="G:\arma 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902" y="5733256"/>
            <a:ext cx="1656184" cy="92090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0"/>
          <p:cNvSpPr txBox="1"/>
          <p:nvPr/>
        </p:nvSpPr>
        <p:spPr>
          <a:xfrm>
            <a:off x="644040" y="548680"/>
            <a:ext cx="2271776" cy="400110"/>
          </a:xfrm>
          <a:prstGeom prst="rect">
            <a:avLst/>
          </a:prstGeom>
          <a:solidFill>
            <a:schemeClr val="accent5">
              <a:lumMod val="20000"/>
              <a:lumOff val="80000"/>
            </a:schemeClr>
          </a:solidFill>
        </p:spPr>
        <p:txBody>
          <a:bodyPr wrap="none" rtlCol="0">
            <a:spAutoFit/>
          </a:bodyPr>
          <a:lstStyle/>
          <a:p>
            <a:r>
              <a:rPr lang="es-CO" sz="2000" b="1" u="sng" dirty="0" smtClean="0">
                <a:solidFill>
                  <a:srgbClr val="C00000"/>
                </a:solidFill>
              </a:rPr>
              <a:t>Supuestos teóricos</a:t>
            </a:r>
            <a:endParaRPr lang="es-CO" sz="2000" b="1" u="sng" dirty="0">
              <a:solidFill>
                <a:srgbClr val="C00000"/>
              </a:solidFill>
            </a:endParaRPr>
          </a:p>
        </p:txBody>
      </p:sp>
      <p:sp>
        <p:nvSpPr>
          <p:cNvPr id="14" name="4 CuadroTexto"/>
          <p:cNvSpPr txBox="1">
            <a:spLocks noChangeArrowheads="1"/>
          </p:cNvSpPr>
          <p:nvPr/>
        </p:nvSpPr>
        <p:spPr bwMode="auto">
          <a:xfrm>
            <a:off x="539552" y="1225550"/>
            <a:ext cx="205898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auto" hangingPunct="1">
              <a:spcBef>
                <a:spcPts val="0"/>
              </a:spcBef>
              <a:spcAft>
                <a:spcPts val="0"/>
              </a:spcAft>
              <a:defRPr/>
            </a:pPr>
            <a:r>
              <a:rPr lang="es-CO" sz="2500" b="1" u="sng" dirty="0" smtClean="0">
                <a:solidFill>
                  <a:srgbClr val="FFFF00"/>
                </a:solidFill>
                <a:effectLst>
                  <a:outerShdw blurRad="38100" dist="38100" dir="2700000" algn="tl">
                    <a:srgbClr val="000000">
                      <a:alpha val="43137"/>
                    </a:srgbClr>
                  </a:outerShdw>
                </a:effectLst>
              </a:rPr>
              <a:t>Prosocialidad</a:t>
            </a:r>
            <a:r>
              <a:rPr lang="es-CO" sz="2500" b="1" u="sng" dirty="0">
                <a:solidFill>
                  <a:srgbClr val="FFFF00"/>
                </a:solidFill>
                <a:effectLst>
                  <a:outerShdw blurRad="38100" dist="38100" dir="2700000" algn="tl">
                    <a:srgbClr val="000000">
                      <a:alpha val="43137"/>
                    </a:srgbClr>
                  </a:outerShdw>
                </a:effectLst>
              </a:rPr>
              <a:t>:</a:t>
            </a:r>
          </a:p>
        </p:txBody>
      </p:sp>
      <p:sp>
        <p:nvSpPr>
          <p:cNvPr id="16" name="6 Rectángulo"/>
          <p:cNvSpPr>
            <a:spLocks noChangeArrowheads="1"/>
          </p:cNvSpPr>
          <p:nvPr/>
        </p:nvSpPr>
        <p:spPr bwMode="auto">
          <a:xfrm>
            <a:off x="552797" y="1702288"/>
            <a:ext cx="8207375"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fontAlgn="auto" hangingPunct="1">
              <a:lnSpc>
                <a:spcPct val="150000"/>
              </a:lnSpc>
              <a:spcBef>
                <a:spcPts val="0"/>
              </a:spcBef>
              <a:spcAft>
                <a:spcPts val="0"/>
              </a:spcAft>
              <a:defRPr/>
            </a:pPr>
            <a:r>
              <a:rPr lang="es-CO" sz="2200" b="1" dirty="0">
                <a:solidFill>
                  <a:srgbClr val="FFFF00"/>
                </a:solidFill>
                <a:effectLst>
                  <a:outerShdw blurRad="38100" dist="38100" dir="2700000" algn="tl">
                    <a:srgbClr val="000000">
                      <a:alpha val="43137"/>
                    </a:srgbClr>
                  </a:outerShdw>
                </a:effectLst>
              </a:rPr>
              <a:t>Acción</a:t>
            </a:r>
            <a:r>
              <a:rPr lang="es-CO" sz="2200" b="1" dirty="0">
                <a:solidFill>
                  <a:schemeClr val="bg1"/>
                </a:solidFill>
                <a:effectLst>
                  <a:outerShdw blurRad="38100" dist="38100" dir="2700000" algn="tl">
                    <a:srgbClr val="000000">
                      <a:alpha val="43137"/>
                    </a:srgbClr>
                  </a:outerShdw>
                </a:effectLst>
              </a:rPr>
              <a:t> tendiente a </a:t>
            </a:r>
            <a:r>
              <a:rPr lang="es-CO" sz="2200" b="1" dirty="0">
                <a:solidFill>
                  <a:srgbClr val="FFFF00"/>
                </a:solidFill>
                <a:effectLst>
                  <a:outerShdw blurRad="38100" dist="38100" dir="2700000" algn="tl">
                    <a:srgbClr val="000000">
                      <a:alpha val="43137"/>
                    </a:srgbClr>
                  </a:outerShdw>
                </a:effectLst>
              </a:rPr>
              <a:t>ayudar a otro</a:t>
            </a:r>
            <a:r>
              <a:rPr lang="es-CO" sz="2200" b="1" dirty="0">
                <a:solidFill>
                  <a:schemeClr val="bg1"/>
                </a:solidFill>
                <a:effectLst>
                  <a:outerShdw blurRad="38100" dist="38100" dir="2700000" algn="tl">
                    <a:srgbClr val="000000">
                      <a:alpha val="43137"/>
                    </a:srgbClr>
                  </a:outerShdw>
                </a:effectLst>
              </a:rPr>
              <a:t> con </a:t>
            </a:r>
            <a:r>
              <a:rPr lang="es-CO" sz="2200" b="1" dirty="0">
                <a:solidFill>
                  <a:srgbClr val="FFFF00"/>
                </a:solidFill>
                <a:effectLst>
                  <a:outerShdw blurRad="38100" dist="38100" dir="2700000" algn="tl">
                    <a:srgbClr val="000000">
                      <a:alpha val="43137"/>
                    </a:srgbClr>
                  </a:outerShdw>
                </a:effectLst>
              </a:rPr>
              <a:t>independencia del costo o beneficio</a:t>
            </a:r>
            <a:r>
              <a:rPr lang="es-CO" sz="2200" b="1" dirty="0">
                <a:solidFill>
                  <a:schemeClr val="bg1"/>
                </a:solidFill>
                <a:effectLst>
                  <a:outerShdw blurRad="38100" dist="38100" dir="2700000" algn="tl">
                    <a:srgbClr val="000000">
                      <a:alpha val="43137"/>
                    </a:srgbClr>
                  </a:outerShdw>
                </a:effectLst>
              </a:rPr>
              <a:t> </a:t>
            </a:r>
            <a:r>
              <a:rPr lang="es-CO" sz="2200" b="1" dirty="0" smtClean="0">
                <a:solidFill>
                  <a:schemeClr val="bg1"/>
                </a:solidFill>
                <a:effectLst>
                  <a:outerShdw blurRad="38100" dist="38100" dir="2700000" algn="tl">
                    <a:srgbClr val="000000">
                      <a:alpha val="43137"/>
                    </a:srgbClr>
                  </a:outerShdw>
                </a:effectLst>
              </a:rPr>
              <a:t>para </a:t>
            </a:r>
            <a:r>
              <a:rPr lang="es-CO" sz="2200" b="1" dirty="0">
                <a:solidFill>
                  <a:schemeClr val="bg1"/>
                </a:solidFill>
                <a:effectLst>
                  <a:outerShdw blurRad="38100" dist="38100" dir="2700000" algn="tl">
                    <a:srgbClr val="000000">
                      <a:alpha val="43137"/>
                    </a:srgbClr>
                  </a:outerShdw>
                </a:effectLst>
              </a:rPr>
              <a:t>sí mismo. </a:t>
            </a:r>
            <a:r>
              <a:rPr lang="es-CO" sz="2200" b="1" dirty="0" smtClean="0">
                <a:solidFill>
                  <a:schemeClr val="bg1"/>
                </a:solidFill>
                <a:effectLst>
                  <a:outerShdw blurRad="38100" dist="38100" dir="2700000" algn="tl">
                    <a:srgbClr val="000000">
                      <a:alpha val="43137"/>
                    </a:srgbClr>
                  </a:outerShdw>
                </a:effectLst>
              </a:rPr>
              <a:t>Categoriza </a:t>
            </a:r>
            <a:r>
              <a:rPr lang="es-CO" sz="2200" b="1" dirty="0">
                <a:solidFill>
                  <a:schemeClr val="bg1"/>
                </a:solidFill>
                <a:effectLst>
                  <a:outerShdw blurRad="38100" dist="38100" dir="2700000" algn="tl">
                    <a:srgbClr val="000000">
                      <a:alpha val="43137"/>
                    </a:srgbClr>
                  </a:outerShdw>
                </a:effectLst>
              </a:rPr>
              <a:t>dos acciones esenciales: </a:t>
            </a:r>
            <a:r>
              <a:rPr lang="es-CO" sz="2200" b="1" dirty="0" smtClean="0">
                <a:solidFill>
                  <a:schemeClr val="bg1"/>
                </a:solidFill>
                <a:effectLst>
                  <a:outerShdw blurRad="38100" dist="38100" dir="2700000" algn="tl">
                    <a:srgbClr val="000000">
                      <a:alpha val="43137"/>
                    </a:srgbClr>
                  </a:outerShdw>
                </a:effectLst>
              </a:rPr>
              <a:t>la solidaridad </a:t>
            </a:r>
            <a:r>
              <a:rPr lang="es-CO" sz="2200" b="1" dirty="0">
                <a:solidFill>
                  <a:schemeClr val="bg1"/>
                </a:solidFill>
                <a:effectLst>
                  <a:outerShdw blurRad="38100" dist="38100" dir="2700000" algn="tl">
                    <a:srgbClr val="000000">
                      <a:alpha val="43137"/>
                    </a:srgbClr>
                  </a:outerShdw>
                </a:effectLst>
              </a:rPr>
              <a:t>y la cooperación </a:t>
            </a:r>
            <a:r>
              <a:rPr lang="es-CO" sz="1500" dirty="0"/>
              <a:t>(Martín – Baró, 1997</a:t>
            </a:r>
            <a:r>
              <a:rPr lang="es-CO" sz="1500" dirty="0" smtClean="0"/>
              <a:t>)</a:t>
            </a:r>
            <a:endParaRPr lang="es-CO" sz="1500" dirty="0"/>
          </a:p>
        </p:txBody>
      </p:sp>
      <p:sp>
        <p:nvSpPr>
          <p:cNvPr id="17" name="16 Rectángulo"/>
          <p:cNvSpPr/>
          <p:nvPr/>
        </p:nvSpPr>
        <p:spPr>
          <a:xfrm>
            <a:off x="576263" y="3284984"/>
            <a:ext cx="8207375" cy="2031325"/>
          </a:xfrm>
          <a:prstGeom prst="rect">
            <a:avLst/>
          </a:prstGeom>
        </p:spPr>
        <p:txBody>
          <a:bodyPr wrap="square">
            <a:spAutoFit/>
          </a:bodyPr>
          <a:lstStyle/>
          <a:p>
            <a:pPr algn="just" eaLnBrk="1" fontAlgn="auto" hangingPunct="1">
              <a:lnSpc>
                <a:spcPct val="150000"/>
              </a:lnSpc>
              <a:spcBef>
                <a:spcPts val="0"/>
              </a:spcBef>
              <a:spcAft>
                <a:spcPts val="0"/>
              </a:spcAft>
              <a:defRPr/>
            </a:pPr>
            <a:r>
              <a:rPr lang="es-CO" sz="2500" b="1" u="sng" dirty="0">
                <a:solidFill>
                  <a:srgbClr val="FFFF00"/>
                </a:solidFill>
                <a:effectLst>
                  <a:outerShdw blurRad="38100" dist="38100" dir="2700000" algn="tl">
                    <a:srgbClr val="000000">
                      <a:alpha val="43137"/>
                    </a:srgbClr>
                  </a:outerShdw>
                </a:effectLst>
                <a:latin typeface="+mn-lt"/>
              </a:rPr>
              <a:t>Análisis del discurso:</a:t>
            </a:r>
          </a:p>
          <a:p>
            <a:pPr algn="just" eaLnBrk="1" fontAlgn="auto" hangingPunct="1">
              <a:lnSpc>
                <a:spcPct val="150000"/>
              </a:lnSpc>
              <a:spcBef>
                <a:spcPts val="0"/>
              </a:spcBef>
              <a:spcAft>
                <a:spcPts val="0"/>
              </a:spcAft>
              <a:defRPr/>
            </a:pPr>
            <a:r>
              <a:rPr lang="es-CO" sz="2200" b="1" dirty="0" smtClean="0">
                <a:solidFill>
                  <a:schemeClr val="bg1"/>
                </a:solidFill>
                <a:effectLst>
                  <a:outerShdw blurRad="38100" dist="38100" dir="2700000" algn="tl">
                    <a:srgbClr val="000000">
                      <a:alpha val="43137"/>
                    </a:srgbClr>
                  </a:outerShdw>
                </a:effectLst>
              </a:rPr>
              <a:t>“Facilita el</a:t>
            </a:r>
            <a:r>
              <a:rPr lang="es-CO" sz="2200" b="1" dirty="0" smtClean="0">
                <a:solidFill>
                  <a:schemeClr val="bg1"/>
                </a:solidFill>
                <a:effectLst>
                  <a:outerShdw blurRad="38100" dist="38100" dir="2700000" algn="tl">
                    <a:srgbClr val="000000">
                      <a:alpha val="43137"/>
                    </a:srgbClr>
                  </a:outerShdw>
                </a:effectLst>
                <a:latin typeface="+mn-lt"/>
              </a:rPr>
              <a:t> </a:t>
            </a:r>
            <a:r>
              <a:rPr lang="es-CO" sz="2200" b="1" dirty="0">
                <a:solidFill>
                  <a:schemeClr val="bg1"/>
                </a:solidFill>
                <a:effectLst>
                  <a:outerShdw blurRad="38100" dist="38100" dir="2700000" algn="tl">
                    <a:srgbClr val="000000">
                      <a:alpha val="43137"/>
                    </a:srgbClr>
                  </a:outerShdw>
                </a:effectLst>
                <a:latin typeface="+mn-lt"/>
              </a:rPr>
              <a:t>entendimiento de la vida y de la interacción social </a:t>
            </a:r>
            <a:r>
              <a:rPr lang="es-CO" sz="2200" b="1" dirty="0" smtClean="0">
                <a:solidFill>
                  <a:schemeClr val="bg1"/>
                </a:solidFill>
                <a:effectLst>
                  <a:outerShdw blurRad="38100" dist="38100" dir="2700000" algn="tl">
                    <a:srgbClr val="000000">
                      <a:alpha val="43137"/>
                    </a:srgbClr>
                  </a:outerShdw>
                </a:effectLst>
                <a:latin typeface="+mn-lt"/>
              </a:rPr>
              <a:t>estudiando los </a:t>
            </a:r>
            <a:r>
              <a:rPr lang="es-CO" sz="2200" b="1" u="sng" dirty="0">
                <a:solidFill>
                  <a:schemeClr val="bg1"/>
                </a:solidFill>
                <a:effectLst>
                  <a:outerShdw blurRad="38100" dist="38100" dir="2700000" algn="tl">
                    <a:srgbClr val="000000">
                      <a:alpha val="43137"/>
                    </a:srgbClr>
                  </a:outerShdw>
                </a:effectLst>
                <a:latin typeface="+mn-lt"/>
              </a:rPr>
              <a:t>textos sociales</a:t>
            </a:r>
            <a:r>
              <a:rPr lang="es-CO" sz="2200" dirty="0">
                <a:solidFill>
                  <a:schemeClr val="bg1"/>
                </a:solidFill>
                <a:effectLst>
                  <a:outerShdw blurRad="38100" dist="38100" dir="2700000" algn="tl">
                    <a:srgbClr val="000000">
                      <a:alpha val="43137"/>
                    </a:srgbClr>
                  </a:outerShdw>
                </a:effectLst>
                <a:latin typeface="+mn-lt"/>
              </a:rPr>
              <a:t>” </a:t>
            </a:r>
            <a:r>
              <a:rPr lang="es-CO" sz="1500" dirty="0">
                <a:latin typeface="+mn-lt"/>
              </a:rPr>
              <a:t>(Potter &amp; Wetherell, 1987, p. </a:t>
            </a:r>
            <a:r>
              <a:rPr lang="es-CO" sz="1500" dirty="0" smtClean="0">
                <a:latin typeface="+mn-lt"/>
              </a:rPr>
              <a:t>3. Citado </a:t>
            </a:r>
            <a:r>
              <a:rPr lang="es-CO" sz="1500" dirty="0">
                <a:latin typeface="+mn-lt"/>
              </a:rPr>
              <a:t>en Sisto, 2012. P. </a:t>
            </a:r>
            <a:r>
              <a:rPr lang="es-CO" sz="1500" dirty="0" smtClean="0">
                <a:latin typeface="+mn-lt"/>
              </a:rPr>
              <a:t>189</a:t>
            </a:r>
            <a:endParaRPr lang="es-CO" sz="1500" dirty="0">
              <a:latin typeface="+mn-lt"/>
            </a:endParaRPr>
          </a:p>
        </p:txBody>
      </p:sp>
    </p:spTree>
    <p:extLst>
      <p:ext uri="{BB962C8B-B14F-4D97-AF65-F5344CB8AC3E}">
        <p14:creationId xmlns:p14="http://schemas.microsoft.com/office/powerpoint/2010/main" val="624752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12" name="Picture 3" descr="C:\Users\BIBIANA\Desktop\TRABAJO DE GRADO. MAESTRIA\PRESENTACION PARA EL SIMPOSIO\IMAGENES PARA SIMPOSIO\SialaVidaNodispa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229200"/>
            <a:ext cx="1138733" cy="1440160"/>
          </a:xfrm>
          <a:prstGeom prst="rect">
            <a:avLst/>
          </a:prstGeom>
          <a:noFill/>
          <a:extLst>
            <a:ext uri="{909E8E84-426E-40DD-AFC4-6F175D3DCCD1}">
              <a14:hiddenFill xmlns:a14="http://schemas.microsoft.com/office/drawing/2010/main">
                <a:solidFill>
                  <a:srgbClr val="FFFFFF"/>
                </a:solidFill>
              </a14:hiddenFill>
            </a:ext>
          </a:extLst>
        </p:spPr>
      </p:pic>
      <p:sp>
        <p:nvSpPr>
          <p:cNvPr id="7" name="5 CuadroTexto"/>
          <p:cNvSpPr txBox="1">
            <a:spLocks noChangeArrowheads="1"/>
          </p:cNvSpPr>
          <p:nvPr/>
        </p:nvSpPr>
        <p:spPr bwMode="auto">
          <a:xfrm>
            <a:off x="632535" y="1556792"/>
            <a:ext cx="1872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CO" sz="2800" b="1" u="sng" dirty="0" smtClean="0">
                <a:solidFill>
                  <a:srgbClr val="FFFF00"/>
                </a:solidFill>
                <a:effectLst>
                  <a:outerShdw blurRad="38100" dist="38100" dir="2700000" algn="tl">
                    <a:srgbClr val="000000">
                      <a:alpha val="43137"/>
                    </a:srgbClr>
                  </a:outerShdw>
                </a:effectLst>
              </a:rPr>
              <a:t>Solidaridad</a:t>
            </a:r>
            <a:endParaRPr lang="es-CO" sz="2800" b="1" u="sng" dirty="0">
              <a:solidFill>
                <a:srgbClr val="FFFF00"/>
              </a:solidFill>
              <a:effectLst>
                <a:outerShdw blurRad="38100" dist="38100" dir="2700000" algn="tl">
                  <a:srgbClr val="000000">
                    <a:alpha val="43137"/>
                  </a:srgbClr>
                </a:outerShdw>
              </a:effectLst>
            </a:endParaRPr>
          </a:p>
        </p:txBody>
      </p:sp>
      <p:sp>
        <p:nvSpPr>
          <p:cNvPr id="8" name="7 Rectángulo"/>
          <p:cNvSpPr>
            <a:spLocks noChangeArrowheads="1"/>
          </p:cNvSpPr>
          <p:nvPr/>
        </p:nvSpPr>
        <p:spPr bwMode="auto">
          <a:xfrm>
            <a:off x="611559" y="2348880"/>
            <a:ext cx="806489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CO" sz="2800" dirty="0" smtClean="0">
                <a:solidFill>
                  <a:schemeClr val="bg1"/>
                </a:solidFill>
                <a:effectLst>
                  <a:outerShdw blurRad="38100" dist="38100" dir="2700000" algn="tl">
                    <a:srgbClr val="000000">
                      <a:alpha val="43137"/>
                    </a:srgbClr>
                  </a:outerShdw>
                </a:effectLst>
              </a:rPr>
              <a:t>“</a:t>
            </a:r>
            <a:r>
              <a:rPr lang="es-CO" sz="2800" dirty="0">
                <a:solidFill>
                  <a:schemeClr val="bg1"/>
                </a:solidFill>
                <a:effectLst>
                  <a:outerShdw blurRad="38100" dist="38100" dir="2700000" algn="tl">
                    <a:srgbClr val="000000">
                      <a:alpha val="43137"/>
                    </a:srgbClr>
                  </a:outerShdw>
                </a:effectLst>
              </a:rPr>
              <a:t>el </a:t>
            </a:r>
            <a:r>
              <a:rPr lang="es-CO" sz="2800" b="1" u="sng" dirty="0">
                <a:solidFill>
                  <a:schemeClr val="bg1"/>
                </a:solidFill>
                <a:effectLst>
                  <a:outerShdw blurRad="38100" dist="38100" dir="2700000" algn="tl">
                    <a:srgbClr val="000000">
                      <a:alpha val="43137"/>
                    </a:srgbClr>
                  </a:outerShdw>
                </a:effectLst>
              </a:rPr>
              <a:t>apoyo</a:t>
            </a:r>
            <a:r>
              <a:rPr lang="es-CO" sz="2800" dirty="0">
                <a:solidFill>
                  <a:schemeClr val="bg1"/>
                </a:solidFill>
                <a:effectLst>
                  <a:outerShdw blurRad="38100" dist="38100" dir="2700000" algn="tl">
                    <a:srgbClr val="000000">
                      <a:alpha val="43137"/>
                    </a:srgbClr>
                  </a:outerShdw>
                </a:effectLst>
              </a:rPr>
              <a:t> que alguien da a las causas defendidas por otros individuos o a las mismas personas. Al solidarizarse, las personas </a:t>
            </a:r>
            <a:r>
              <a:rPr lang="es-CO" sz="2800" b="1" u="sng" dirty="0">
                <a:solidFill>
                  <a:schemeClr val="bg1"/>
                </a:solidFill>
                <a:effectLst>
                  <a:outerShdw blurRad="38100" dist="38100" dir="2700000" algn="tl">
                    <a:srgbClr val="000000">
                      <a:alpha val="43137"/>
                    </a:srgbClr>
                  </a:outerShdw>
                </a:effectLst>
              </a:rPr>
              <a:t>comparten la responsabilidad respecto a algo o alguien</a:t>
            </a:r>
            <a:r>
              <a:rPr lang="es-CO" sz="2800" dirty="0">
                <a:solidFill>
                  <a:schemeClr val="bg1"/>
                </a:solidFill>
                <a:effectLst>
                  <a:outerShdw blurRad="38100" dist="38100" dir="2700000" algn="tl">
                    <a:srgbClr val="000000">
                      <a:alpha val="43137"/>
                    </a:srgbClr>
                  </a:outerShdw>
                </a:effectLst>
              </a:rPr>
              <a:t>, </a:t>
            </a:r>
            <a:r>
              <a:rPr lang="es-CO" sz="2800" b="1" u="sng" dirty="0">
                <a:solidFill>
                  <a:schemeClr val="bg1"/>
                </a:solidFill>
                <a:effectLst>
                  <a:outerShdw blurRad="38100" dist="38100" dir="2700000" algn="tl">
                    <a:srgbClr val="000000">
                      <a:alpha val="43137"/>
                    </a:srgbClr>
                  </a:outerShdw>
                </a:effectLst>
              </a:rPr>
              <a:t>cargan</a:t>
            </a:r>
            <a:r>
              <a:rPr lang="es-CO" sz="2800" dirty="0">
                <a:solidFill>
                  <a:schemeClr val="bg1"/>
                </a:solidFill>
                <a:effectLst>
                  <a:outerShdw blurRad="38100" dist="38100" dir="2700000" algn="tl">
                    <a:srgbClr val="000000">
                      <a:alpha val="43137"/>
                    </a:srgbClr>
                  </a:outerShdw>
                </a:effectLst>
              </a:rPr>
              <a:t> con las consecuencias de lo </a:t>
            </a:r>
            <a:r>
              <a:rPr lang="es-CO" sz="2800" b="1" u="sng" dirty="0">
                <a:solidFill>
                  <a:schemeClr val="bg1"/>
                </a:solidFill>
                <a:effectLst>
                  <a:outerShdw blurRad="38100" dist="38100" dir="2700000" algn="tl">
                    <a:srgbClr val="000000">
                      <a:alpha val="43137"/>
                    </a:srgbClr>
                  </a:outerShdw>
                </a:effectLst>
              </a:rPr>
              <a:t>decidido</a:t>
            </a:r>
            <a:r>
              <a:rPr lang="es-CO" sz="2800" dirty="0">
                <a:solidFill>
                  <a:schemeClr val="bg1"/>
                </a:solidFill>
                <a:effectLst>
                  <a:outerShdw blurRad="38100" dist="38100" dir="2700000" algn="tl">
                    <a:srgbClr val="000000">
                      <a:alpha val="43137"/>
                    </a:srgbClr>
                  </a:outerShdw>
                </a:effectLst>
              </a:rPr>
              <a:t> o </a:t>
            </a:r>
            <a:r>
              <a:rPr lang="es-CO" sz="2800" b="1" u="sng" dirty="0">
                <a:solidFill>
                  <a:schemeClr val="bg1"/>
                </a:solidFill>
                <a:effectLst>
                  <a:outerShdw blurRad="38100" dist="38100" dir="2700000" algn="tl">
                    <a:srgbClr val="000000">
                      <a:alpha val="43137"/>
                    </a:srgbClr>
                  </a:outerShdw>
                </a:effectLst>
              </a:rPr>
              <a:t>realizado</a:t>
            </a:r>
            <a:r>
              <a:rPr lang="es-CO" sz="2800" dirty="0">
                <a:solidFill>
                  <a:schemeClr val="bg1"/>
                </a:solidFill>
                <a:effectLst>
                  <a:outerShdw blurRad="38100" dist="38100" dir="2700000" algn="tl">
                    <a:srgbClr val="000000">
                      <a:alpha val="43137"/>
                    </a:srgbClr>
                  </a:outerShdw>
                </a:effectLst>
              </a:rPr>
              <a:t> </a:t>
            </a:r>
            <a:r>
              <a:rPr lang="es-CO" sz="2800" b="1" u="sng" dirty="0">
                <a:solidFill>
                  <a:schemeClr val="bg1"/>
                </a:solidFill>
                <a:effectLst>
                  <a:outerShdw blurRad="38100" dist="38100" dir="2700000" algn="tl">
                    <a:srgbClr val="000000">
                      <a:alpha val="43137"/>
                    </a:srgbClr>
                  </a:outerShdw>
                </a:effectLst>
              </a:rPr>
              <a:t>por otros</a:t>
            </a:r>
            <a:r>
              <a:rPr lang="es-CO" sz="2800" dirty="0" smtClean="0">
                <a:solidFill>
                  <a:schemeClr val="bg1"/>
                </a:solidFill>
                <a:effectLst>
                  <a:outerShdw blurRad="38100" dist="38100" dir="2700000" algn="tl">
                    <a:srgbClr val="000000">
                      <a:alpha val="43137"/>
                    </a:srgbClr>
                  </a:outerShdw>
                </a:effectLst>
              </a:rPr>
              <a:t>”</a:t>
            </a:r>
            <a:endParaRPr lang="es-CO" sz="2800" dirty="0">
              <a:solidFill>
                <a:schemeClr val="bg1"/>
              </a:solidFill>
              <a:effectLst>
                <a:outerShdw blurRad="38100" dist="38100" dir="2700000" algn="tl">
                  <a:srgbClr val="000000">
                    <a:alpha val="43137"/>
                  </a:srgbClr>
                </a:outerShdw>
              </a:effectLst>
            </a:endParaRPr>
          </a:p>
        </p:txBody>
      </p:sp>
      <p:sp>
        <p:nvSpPr>
          <p:cNvPr id="10" name="TextBox 10"/>
          <p:cNvSpPr txBox="1"/>
          <p:nvPr/>
        </p:nvSpPr>
        <p:spPr>
          <a:xfrm>
            <a:off x="644040" y="580618"/>
            <a:ext cx="2271776" cy="400110"/>
          </a:xfrm>
          <a:prstGeom prst="rect">
            <a:avLst/>
          </a:prstGeom>
          <a:solidFill>
            <a:schemeClr val="accent5">
              <a:lumMod val="20000"/>
              <a:lumOff val="80000"/>
            </a:schemeClr>
          </a:solidFill>
        </p:spPr>
        <p:txBody>
          <a:bodyPr wrap="none" rtlCol="0">
            <a:spAutoFit/>
          </a:bodyPr>
          <a:lstStyle/>
          <a:p>
            <a:r>
              <a:rPr lang="es-CO" sz="2000" b="1" u="sng" dirty="0" smtClean="0">
                <a:solidFill>
                  <a:srgbClr val="C00000"/>
                </a:solidFill>
              </a:rPr>
              <a:t>Supuestos teóricos</a:t>
            </a:r>
            <a:endParaRPr lang="es-CO" sz="2000" b="1" u="sng" dirty="0">
              <a:solidFill>
                <a:srgbClr val="C00000"/>
              </a:solidFill>
            </a:endParaRPr>
          </a:p>
        </p:txBody>
      </p:sp>
      <p:sp>
        <p:nvSpPr>
          <p:cNvPr id="2" name="1 Rectángulo"/>
          <p:cNvSpPr/>
          <p:nvPr/>
        </p:nvSpPr>
        <p:spPr>
          <a:xfrm>
            <a:off x="6484531" y="5936877"/>
            <a:ext cx="2214068" cy="369332"/>
          </a:xfrm>
          <a:prstGeom prst="rect">
            <a:avLst/>
          </a:prstGeom>
        </p:spPr>
        <p:txBody>
          <a:bodyPr wrap="none">
            <a:spAutoFit/>
          </a:bodyPr>
          <a:lstStyle/>
          <a:p>
            <a:r>
              <a:rPr lang="es-CO" dirty="0"/>
              <a:t>Martín – Baró (1997) </a:t>
            </a:r>
          </a:p>
        </p:txBody>
      </p:sp>
    </p:spTree>
    <p:extLst>
      <p:ext uri="{BB962C8B-B14F-4D97-AF65-F5344CB8AC3E}">
        <p14:creationId xmlns:p14="http://schemas.microsoft.com/office/powerpoint/2010/main" val="3842899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0" name="Straight Connector 9"/>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2" name="TextBox 11"/>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10242" name="Picture 2" descr="G:\arma 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404248"/>
            <a:ext cx="1152128" cy="1193104"/>
          </a:xfrm>
          <a:prstGeom prst="rect">
            <a:avLst/>
          </a:prstGeom>
          <a:noFill/>
          <a:extLst>
            <a:ext uri="{909E8E84-426E-40DD-AFC4-6F175D3DCCD1}">
              <a14:hiddenFill xmlns:a14="http://schemas.microsoft.com/office/drawing/2010/main">
                <a:solidFill>
                  <a:srgbClr val="FFFFFF"/>
                </a:solidFill>
              </a14:hiddenFill>
            </a:ext>
          </a:extLst>
        </p:spPr>
      </p:pic>
      <p:sp>
        <p:nvSpPr>
          <p:cNvPr id="9" name="4 CuadroTexto"/>
          <p:cNvSpPr txBox="1">
            <a:spLocks noChangeArrowheads="1"/>
          </p:cNvSpPr>
          <p:nvPr/>
        </p:nvSpPr>
        <p:spPr bwMode="auto">
          <a:xfrm>
            <a:off x="684213" y="1913077"/>
            <a:ext cx="61881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CO" sz="2400" b="1" u="sng" dirty="0" smtClean="0">
                <a:solidFill>
                  <a:srgbClr val="FFFF00"/>
                </a:solidFill>
                <a:effectLst>
                  <a:outerShdw blurRad="38100" dist="38100" dir="2700000" algn="tl">
                    <a:srgbClr val="000000">
                      <a:alpha val="43137"/>
                    </a:srgbClr>
                  </a:outerShdw>
                </a:effectLst>
              </a:rPr>
              <a:t>Acciones prosociales</a:t>
            </a:r>
            <a:r>
              <a:rPr lang="es-CO" sz="2400" b="1" u="sng" dirty="0">
                <a:solidFill>
                  <a:srgbClr val="FFFF00"/>
                </a:solidFill>
                <a:effectLst>
                  <a:outerShdw blurRad="38100" dist="38100" dir="2700000" algn="tl">
                    <a:srgbClr val="000000">
                      <a:alpha val="43137"/>
                    </a:srgbClr>
                  </a:outerShdw>
                </a:effectLst>
              </a:rPr>
              <a:t>: </a:t>
            </a:r>
            <a:r>
              <a:rPr lang="es-CO" sz="2400" dirty="0">
                <a:solidFill>
                  <a:schemeClr val="bg1"/>
                </a:solidFill>
                <a:effectLst>
                  <a:outerShdw blurRad="38100" dist="38100" dir="2700000" algn="tl">
                    <a:srgbClr val="000000">
                      <a:alpha val="43137"/>
                    </a:srgbClr>
                  </a:outerShdw>
                </a:effectLst>
              </a:rPr>
              <a:t>Solidaridad y cooperación</a:t>
            </a:r>
          </a:p>
        </p:txBody>
      </p:sp>
      <p:sp>
        <p:nvSpPr>
          <p:cNvPr id="11" name="10 CuadroTexto"/>
          <p:cNvSpPr txBox="1"/>
          <p:nvPr/>
        </p:nvSpPr>
        <p:spPr>
          <a:xfrm>
            <a:off x="687388" y="2425839"/>
            <a:ext cx="6734536" cy="1569660"/>
          </a:xfrm>
          <a:prstGeom prst="rect">
            <a:avLst/>
          </a:prstGeom>
          <a:noFill/>
        </p:spPr>
        <p:txBody>
          <a:bodyPr wrap="none">
            <a:spAutoFit/>
          </a:bodyPr>
          <a:lstStyle/>
          <a:p>
            <a:pPr fontAlgn="auto">
              <a:spcBef>
                <a:spcPts val="0"/>
              </a:spcBef>
              <a:spcAft>
                <a:spcPts val="0"/>
              </a:spcAft>
              <a:defRPr/>
            </a:pPr>
            <a:r>
              <a:rPr lang="es-CO" sz="2400" b="1" u="sng" dirty="0" smtClean="0">
                <a:solidFill>
                  <a:srgbClr val="FFFF00"/>
                </a:solidFill>
                <a:effectLst>
                  <a:outerShdw blurRad="38100" dist="38100" dir="2700000" algn="tl">
                    <a:srgbClr val="000000">
                      <a:alpha val="43137"/>
                    </a:srgbClr>
                  </a:outerShdw>
                </a:effectLst>
                <a:latin typeface="+mn-lt"/>
                <a:cs typeface="+mn-cs"/>
              </a:rPr>
              <a:t>Prácticas de la </a:t>
            </a:r>
            <a:r>
              <a:rPr lang="es-CO" sz="2400" b="1" u="sng" dirty="0">
                <a:solidFill>
                  <a:srgbClr val="FFFF00"/>
                </a:solidFill>
                <a:effectLst>
                  <a:outerShdw blurRad="38100" dist="38100" dir="2700000" algn="tl">
                    <a:srgbClr val="000000">
                      <a:alpha val="43137"/>
                    </a:srgbClr>
                  </a:outerShdw>
                </a:effectLst>
                <a:latin typeface="+mn-lt"/>
                <a:cs typeface="+mn-cs"/>
              </a:rPr>
              <a:t>solidaridad como acción prosocial:</a:t>
            </a:r>
          </a:p>
          <a:p>
            <a:pPr marL="285750" indent="-285750" fontAlgn="auto">
              <a:spcBef>
                <a:spcPts val="0"/>
              </a:spcBef>
              <a:spcAft>
                <a:spcPts val="0"/>
              </a:spcAft>
              <a:buFont typeface="Arial" charset="0"/>
              <a:buChar char="•"/>
              <a:defRPr/>
            </a:pPr>
            <a:r>
              <a:rPr lang="es-CO" sz="2400" dirty="0">
                <a:solidFill>
                  <a:schemeClr val="bg1"/>
                </a:solidFill>
                <a:effectLst>
                  <a:outerShdw blurRad="38100" dist="38100" dir="2700000" algn="tl">
                    <a:srgbClr val="000000">
                      <a:alpha val="43137"/>
                    </a:srgbClr>
                  </a:outerShdw>
                </a:effectLst>
                <a:latin typeface="+mn-lt"/>
                <a:cs typeface="+mn-cs"/>
              </a:rPr>
              <a:t>Brindar y recibir apoyo</a:t>
            </a:r>
          </a:p>
          <a:p>
            <a:pPr marL="285750" indent="-285750" fontAlgn="auto">
              <a:spcBef>
                <a:spcPts val="0"/>
              </a:spcBef>
              <a:spcAft>
                <a:spcPts val="0"/>
              </a:spcAft>
              <a:buFont typeface="Arial" charset="0"/>
              <a:buChar char="•"/>
              <a:defRPr/>
            </a:pPr>
            <a:r>
              <a:rPr lang="es-CO" sz="2400" dirty="0">
                <a:solidFill>
                  <a:schemeClr val="bg1"/>
                </a:solidFill>
                <a:effectLst>
                  <a:outerShdw blurRad="38100" dist="38100" dir="2700000" algn="tl">
                    <a:srgbClr val="000000">
                      <a:alpha val="43137"/>
                    </a:srgbClr>
                  </a:outerShdw>
                </a:effectLst>
                <a:latin typeface="+mn-lt"/>
                <a:cs typeface="+mn-cs"/>
              </a:rPr>
              <a:t>Compartir</a:t>
            </a:r>
          </a:p>
          <a:p>
            <a:pPr marL="285750" indent="-285750" fontAlgn="auto">
              <a:spcBef>
                <a:spcPts val="0"/>
              </a:spcBef>
              <a:spcAft>
                <a:spcPts val="0"/>
              </a:spcAft>
              <a:buFont typeface="Arial" charset="0"/>
              <a:buChar char="•"/>
              <a:defRPr/>
            </a:pPr>
            <a:r>
              <a:rPr lang="es-CO" sz="2400" dirty="0">
                <a:solidFill>
                  <a:schemeClr val="bg1"/>
                </a:solidFill>
                <a:effectLst>
                  <a:outerShdw blurRad="38100" dist="38100" dir="2700000" algn="tl">
                    <a:srgbClr val="000000">
                      <a:alpha val="43137"/>
                    </a:srgbClr>
                  </a:outerShdw>
                </a:effectLst>
                <a:latin typeface="+mn-lt"/>
                <a:cs typeface="+mn-cs"/>
              </a:rPr>
              <a:t>Evitar que otros vivan lo mismo</a:t>
            </a:r>
          </a:p>
        </p:txBody>
      </p:sp>
      <p:sp>
        <p:nvSpPr>
          <p:cNvPr id="13" name="12 CuadroTexto"/>
          <p:cNvSpPr txBox="1"/>
          <p:nvPr/>
        </p:nvSpPr>
        <p:spPr>
          <a:xfrm>
            <a:off x="4247469" y="4010288"/>
            <a:ext cx="3276859" cy="1938992"/>
          </a:xfrm>
          <a:prstGeom prst="rect">
            <a:avLst/>
          </a:prstGeom>
          <a:noFill/>
        </p:spPr>
        <p:txBody>
          <a:bodyPr wrap="none">
            <a:spAutoFit/>
          </a:bodyPr>
          <a:lstStyle/>
          <a:p>
            <a:pPr fontAlgn="auto">
              <a:spcBef>
                <a:spcPts val="0"/>
              </a:spcBef>
              <a:spcAft>
                <a:spcPts val="0"/>
              </a:spcAft>
              <a:defRPr/>
            </a:pPr>
            <a:r>
              <a:rPr lang="es-CO" sz="2400" b="1" u="sng" dirty="0">
                <a:solidFill>
                  <a:srgbClr val="FFFF00"/>
                </a:solidFill>
                <a:effectLst>
                  <a:outerShdw blurRad="38100" dist="38100" dir="2700000" algn="tl">
                    <a:srgbClr val="000000">
                      <a:alpha val="43137"/>
                    </a:srgbClr>
                  </a:outerShdw>
                </a:effectLst>
                <a:latin typeface="+mn-lt"/>
                <a:cs typeface="+mn-cs"/>
              </a:rPr>
              <a:t>Brindar y recibir apoyo:</a:t>
            </a:r>
          </a:p>
          <a:p>
            <a:pPr marL="285750" indent="-285750" fontAlgn="auto">
              <a:spcBef>
                <a:spcPts val="0"/>
              </a:spcBef>
              <a:spcAft>
                <a:spcPts val="0"/>
              </a:spcAft>
              <a:buFont typeface="Arial" charset="0"/>
              <a:buChar char="•"/>
              <a:defRPr/>
            </a:pPr>
            <a:r>
              <a:rPr lang="es-CO" sz="2400" dirty="0">
                <a:solidFill>
                  <a:schemeClr val="bg1"/>
                </a:solidFill>
                <a:effectLst>
                  <a:outerShdw blurRad="38100" dist="38100" dir="2700000" algn="tl">
                    <a:srgbClr val="000000">
                      <a:alpha val="43137"/>
                    </a:srgbClr>
                  </a:outerShdw>
                </a:effectLst>
                <a:latin typeface="+mn-lt"/>
                <a:cs typeface="+mn-cs"/>
              </a:rPr>
              <a:t>Apoyo entre pares</a:t>
            </a:r>
          </a:p>
          <a:p>
            <a:pPr marL="285750" indent="-285750" fontAlgn="auto">
              <a:spcBef>
                <a:spcPts val="0"/>
              </a:spcBef>
              <a:spcAft>
                <a:spcPts val="0"/>
              </a:spcAft>
              <a:buFont typeface="Arial" charset="0"/>
              <a:buChar char="•"/>
              <a:defRPr/>
            </a:pPr>
            <a:r>
              <a:rPr lang="es-CO" sz="2400" dirty="0" smtClean="0">
                <a:solidFill>
                  <a:schemeClr val="bg1"/>
                </a:solidFill>
                <a:effectLst>
                  <a:outerShdw blurRad="38100" dist="38100" dir="2700000" algn="tl">
                    <a:srgbClr val="000000">
                      <a:alpha val="43137"/>
                    </a:srgbClr>
                  </a:outerShdw>
                </a:effectLst>
                <a:latin typeface="+mn-lt"/>
                <a:cs typeface="+mn-cs"/>
              </a:rPr>
              <a:t>Dar </a:t>
            </a:r>
            <a:r>
              <a:rPr lang="es-CO" sz="2400" dirty="0">
                <a:solidFill>
                  <a:schemeClr val="bg1"/>
                </a:solidFill>
                <a:effectLst>
                  <a:outerShdw blurRad="38100" dist="38100" dir="2700000" algn="tl">
                    <a:srgbClr val="000000">
                      <a:alpha val="43137"/>
                    </a:srgbClr>
                  </a:outerShdw>
                </a:effectLst>
                <a:latin typeface="+mn-lt"/>
                <a:cs typeface="+mn-cs"/>
              </a:rPr>
              <a:t>consejos</a:t>
            </a:r>
          </a:p>
          <a:p>
            <a:pPr marL="285750" indent="-285750" fontAlgn="auto">
              <a:spcBef>
                <a:spcPts val="0"/>
              </a:spcBef>
              <a:spcAft>
                <a:spcPts val="0"/>
              </a:spcAft>
              <a:buFont typeface="Arial" charset="0"/>
              <a:buChar char="•"/>
              <a:defRPr/>
            </a:pPr>
            <a:r>
              <a:rPr lang="es-CO" sz="2400" dirty="0">
                <a:solidFill>
                  <a:schemeClr val="bg1"/>
                </a:solidFill>
                <a:effectLst>
                  <a:outerShdw blurRad="38100" dist="38100" dir="2700000" algn="tl">
                    <a:srgbClr val="000000">
                      <a:alpha val="43137"/>
                    </a:srgbClr>
                  </a:outerShdw>
                </a:effectLst>
                <a:latin typeface="+mn-lt"/>
                <a:cs typeface="+mn-cs"/>
              </a:rPr>
              <a:t>Recibir orientación</a:t>
            </a:r>
          </a:p>
          <a:p>
            <a:pPr fontAlgn="auto">
              <a:spcBef>
                <a:spcPts val="0"/>
              </a:spcBef>
              <a:spcAft>
                <a:spcPts val="0"/>
              </a:spcAft>
              <a:defRPr/>
            </a:pPr>
            <a:endParaRPr lang="es-CO" sz="2400" dirty="0">
              <a:effectLst>
                <a:outerShdw blurRad="38100" dist="38100" dir="2700000" algn="tl">
                  <a:srgbClr val="000000">
                    <a:alpha val="43137"/>
                  </a:srgbClr>
                </a:outerShdw>
              </a:effectLst>
              <a:latin typeface="+mn-lt"/>
              <a:cs typeface="+mn-cs"/>
            </a:endParaRPr>
          </a:p>
        </p:txBody>
      </p:sp>
      <p:sp>
        <p:nvSpPr>
          <p:cNvPr id="14" name="13 CuadroTexto"/>
          <p:cNvSpPr txBox="1"/>
          <p:nvPr/>
        </p:nvSpPr>
        <p:spPr>
          <a:xfrm>
            <a:off x="3563888" y="1124744"/>
            <a:ext cx="1864613" cy="477054"/>
          </a:xfrm>
          <a:prstGeom prst="rect">
            <a:avLst/>
          </a:prstGeom>
          <a:noFill/>
        </p:spPr>
        <p:txBody>
          <a:bodyPr wrap="none" rtlCol="0">
            <a:spAutoFit/>
          </a:bodyPr>
          <a:lstStyle/>
          <a:p>
            <a:r>
              <a:rPr lang="es-CO" sz="2500" b="1" dirty="0" smtClean="0">
                <a:solidFill>
                  <a:srgbClr val="FFFF00"/>
                </a:solidFill>
                <a:effectLst>
                  <a:outerShdw blurRad="38100" dist="38100" dir="2700000" algn="tl">
                    <a:srgbClr val="000000">
                      <a:alpha val="43137"/>
                    </a:srgbClr>
                  </a:outerShdw>
                </a:effectLst>
              </a:rPr>
              <a:t>HALLAZGOS</a:t>
            </a:r>
            <a:endParaRPr lang="es-CO" sz="2500" b="1" dirty="0">
              <a:solidFill>
                <a:srgbClr val="FFFF00"/>
              </a:solidFill>
              <a:effectLst>
                <a:outerShdw blurRad="38100" dist="38100" dir="2700000" algn="tl">
                  <a:srgbClr val="000000">
                    <a:alpha val="43137"/>
                  </a:srgbClr>
                </a:outerShdw>
              </a:effectLst>
            </a:endParaRPr>
          </a:p>
        </p:txBody>
      </p:sp>
      <p:sp>
        <p:nvSpPr>
          <p:cNvPr id="16" name="15 Rectángulo"/>
          <p:cNvSpPr/>
          <p:nvPr/>
        </p:nvSpPr>
        <p:spPr>
          <a:xfrm>
            <a:off x="6732240" y="2025715"/>
            <a:ext cx="1877437" cy="323165"/>
          </a:xfrm>
          <a:prstGeom prst="rect">
            <a:avLst/>
          </a:prstGeom>
        </p:spPr>
        <p:txBody>
          <a:bodyPr wrap="none">
            <a:spAutoFit/>
          </a:bodyPr>
          <a:lstStyle/>
          <a:p>
            <a:r>
              <a:rPr lang="es-CO" sz="1500" dirty="0"/>
              <a:t>Martín – Baró (1997) </a:t>
            </a:r>
          </a:p>
        </p:txBody>
      </p:sp>
    </p:spTree>
    <p:extLst>
      <p:ext uri="{BB962C8B-B14F-4D97-AF65-F5344CB8AC3E}">
        <p14:creationId xmlns:p14="http://schemas.microsoft.com/office/powerpoint/2010/main" val="4150491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G:\arma 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537058"/>
            <a:ext cx="1401906" cy="1146696"/>
          </a:xfrm>
          <a:prstGeom prst="rect">
            <a:avLst/>
          </a:prstGeom>
          <a:noFill/>
          <a:extLst>
            <a:ext uri="{909E8E84-426E-40DD-AFC4-6F175D3DCCD1}">
              <a14:hiddenFill xmlns:a14="http://schemas.microsoft.com/office/drawing/2010/main">
                <a:solidFill>
                  <a:srgbClr val="FFFFFF"/>
                </a:solidFill>
              </a14:hiddenFill>
            </a:ext>
          </a:extLst>
        </p:spPr>
      </p:pic>
      <p:sp>
        <p:nvSpPr>
          <p:cNvPr id="8" name="3 CuadroTexto"/>
          <p:cNvSpPr txBox="1">
            <a:spLocks noChangeArrowheads="1"/>
          </p:cNvSpPr>
          <p:nvPr/>
        </p:nvSpPr>
        <p:spPr bwMode="auto">
          <a:xfrm>
            <a:off x="880465" y="1556792"/>
            <a:ext cx="729193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fontAlgn="base">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fontAlgn="base">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fontAlgn="base">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fontAlgn="base">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lgn="just" eaLnBrk="1" hangingPunct="1">
              <a:spcBef>
                <a:spcPct val="0"/>
              </a:spcBef>
              <a:buClrTx/>
              <a:buSzTx/>
              <a:buFontTx/>
              <a:buNone/>
              <a:defRPr/>
            </a:pPr>
            <a:r>
              <a:rPr lang="es-CO" sz="3000" b="1" u="sng" dirty="0" smtClean="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Práctica prosocial brindar y recibir apoyo</a:t>
            </a:r>
            <a:r>
              <a:rPr lang="es-CO" sz="3000" b="1" dirty="0" smtClean="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p>
          <a:p>
            <a:pPr algn="just" eaLnBrk="1" hangingPunct="1">
              <a:spcBef>
                <a:spcPct val="0"/>
              </a:spcBef>
              <a:buClrTx/>
              <a:buSzTx/>
              <a:buFontTx/>
              <a:buNone/>
              <a:defRPr/>
            </a:pPr>
            <a:endParaRPr lang="es-CO" sz="3000" b="1" dirty="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a:p>
            <a:pPr algn="just" eaLnBrk="1" hangingPunct="1">
              <a:spcBef>
                <a:spcPct val="0"/>
              </a:spcBef>
              <a:buClrTx/>
              <a:buSzTx/>
              <a:buFontTx/>
              <a:buNone/>
              <a:defRPr/>
            </a:pPr>
            <a:r>
              <a:rPr lang="es-CO" sz="3000" dirty="0" smtClean="0">
                <a:solidFill>
                  <a:schemeClr val="bg1"/>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Se identifica que los grupos de pertenencia, con sentido de familiaridad, son espacios en los que se llevan a cabo acciones de colaboración y ayuda mutua.</a:t>
            </a:r>
          </a:p>
        </p:txBody>
      </p:sp>
      <p:cxnSp>
        <p:nvCxnSpPr>
          <p:cNvPr id="12" name="Straight Connector 14"/>
          <p:cNvCxnSpPr/>
          <p:nvPr/>
        </p:nvCxnSpPr>
        <p:spPr>
          <a:xfrm flipH="1">
            <a:off x="6084168" y="692696"/>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3" name="Straight Connector 9"/>
          <p:cNvCxnSpPr/>
          <p:nvPr/>
        </p:nvCxnSpPr>
        <p:spPr>
          <a:xfrm flipH="1">
            <a:off x="3923928" y="764704"/>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4" name="TextBox 11"/>
          <p:cNvSpPr txBox="1"/>
          <p:nvPr/>
        </p:nvSpPr>
        <p:spPr>
          <a:xfrm>
            <a:off x="4820405" y="415697"/>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001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9" name="Oval 8"/>
          <p:cNvSpPr/>
          <p:nvPr/>
        </p:nvSpPr>
        <p:spPr>
          <a:xfrm>
            <a:off x="201485" y="146679"/>
            <a:ext cx="2376265" cy="690033"/>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1"/>
                </a:solidFill>
              </a:rPr>
              <a:t>Repertorios interpretativos</a:t>
            </a:r>
            <a:endParaRPr lang="es-CO" b="1" dirty="0">
              <a:solidFill>
                <a:schemeClr val="tx1"/>
              </a:solidFill>
            </a:endParaRPr>
          </a:p>
        </p:txBody>
      </p:sp>
      <p:sp>
        <p:nvSpPr>
          <p:cNvPr id="11" name="10 CuadroTexto"/>
          <p:cNvSpPr txBox="1"/>
          <p:nvPr/>
        </p:nvSpPr>
        <p:spPr>
          <a:xfrm>
            <a:off x="467544" y="2395478"/>
            <a:ext cx="8352928" cy="2977738"/>
          </a:xfrm>
          <a:prstGeom prst="rect">
            <a:avLst/>
          </a:prstGeom>
          <a:noFill/>
        </p:spPr>
        <p:txBody>
          <a:bodyPr wrap="square">
            <a:spAutoFit/>
          </a:bodyPr>
          <a:lstStyle/>
          <a:p>
            <a:pPr eaLnBrk="1" fontAlgn="auto" hangingPunct="1">
              <a:spcBef>
                <a:spcPts val="0"/>
              </a:spcBef>
              <a:spcAft>
                <a:spcPts val="0"/>
              </a:spcAft>
              <a:defRPr/>
            </a:pPr>
            <a:r>
              <a:rPr lang="es-CO" sz="2500" b="1" u="sng" dirty="0" smtClean="0">
                <a:solidFill>
                  <a:srgbClr val="FFFF00"/>
                </a:solidFill>
                <a:effectLst>
                  <a:outerShdw blurRad="38100" dist="38100" dir="2700000" algn="tl">
                    <a:srgbClr val="000000">
                      <a:alpha val="43137"/>
                    </a:srgbClr>
                  </a:outerShdw>
                </a:effectLst>
                <a:latin typeface="+mn-lt"/>
              </a:rPr>
              <a:t>Metáfora: </a:t>
            </a:r>
            <a:r>
              <a:rPr lang="es-CO" sz="2500" b="1" dirty="0" smtClean="0">
                <a:solidFill>
                  <a:schemeClr val="accent3">
                    <a:lumMod val="20000"/>
                    <a:lumOff val="80000"/>
                  </a:schemeClr>
                </a:solidFill>
                <a:effectLst>
                  <a:outerShdw blurRad="38100" dist="38100" dir="2700000" algn="tl">
                    <a:srgbClr val="000000">
                      <a:alpha val="43137"/>
                    </a:srgbClr>
                  </a:outerShdw>
                </a:effectLst>
                <a:latin typeface="+mn-lt"/>
              </a:rPr>
              <a:t>“El grupo es como una verdadera familia”</a:t>
            </a:r>
          </a:p>
          <a:p>
            <a:pPr eaLnBrk="1" fontAlgn="auto" hangingPunct="1">
              <a:spcBef>
                <a:spcPts val="0"/>
              </a:spcBef>
              <a:spcAft>
                <a:spcPts val="0"/>
              </a:spcAft>
              <a:defRPr/>
            </a:pPr>
            <a:endParaRPr lang="es-CO" sz="2500" b="1" dirty="0" smtClean="0">
              <a:solidFill>
                <a:schemeClr val="accent3">
                  <a:lumMod val="20000"/>
                  <a:lumOff val="80000"/>
                </a:schemeClr>
              </a:solidFill>
              <a:effectLst>
                <a:outerShdw blurRad="38100" dist="38100" dir="2700000" algn="tl">
                  <a:srgbClr val="000000">
                    <a:alpha val="43137"/>
                  </a:srgbClr>
                </a:outerShdw>
              </a:effectLst>
              <a:latin typeface="+mn-lt"/>
            </a:endParaRPr>
          </a:p>
          <a:p>
            <a:pPr marL="342900" indent="-342900" eaLnBrk="1" fontAlgn="auto" hangingPunct="1">
              <a:spcBef>
                <a:spcPts val="0"/>
              </a:spcBef>
              <a:spcAft>
                <a:spcPts val="0"/>
              </a:spcAft>
              <a:buFont typeface="Arial" charset="0"/>
              <a:buChar char="•"/>
              <a:defRPr/>
            </a:pPr>
            <a:r>
              <a:rPr lang="es-CO" sz="2500" b="1" dirty="0" smtClean="0">
                <a:solidFill>
                  <a:schemeClr val="bg1"/>
                </a:solidFill>
                <a:effectLst>
                  <a:outerShdw blurRad="38100" dist="38100" dir="2700000" algn="tl">
                    <a:srgbClr val="000000">
                      <a:alpha val="43137"/>
                    </a:srgbClr>
                  </a:outerShdw>
                </a:effectLst>
                <a:latin typeface="+mn-lt"/>
              </a:rPr>
              <a:t>El </a:t>
            </a:r>
            <a:r>
              <a:rPr lang="es-CO" sz="2500" b="1" dirty="0">
                <a:solidFill>
                  <a:schemeClr val="bg1"/>
                </a:solidFill>
                <a:effectLst>
                  <a:outerShdw blurRad="38100" dist="38100" dir="2700000" algn="tl">
                    <a:srgbClr val="000000">
                      <a:alpha val="43137"/>
                    </a:srgbClr>
                  </a:outerShdw>
                </a:effectLst>
                <a:latin typeface="+mn-lt"/>
              </a:rPr>
              <a:t>grupo es como una </a:t>
            </a:r>
            <a:r>
              <a:rPr lang="es-CO" sz="2500" b="1" u="sng" dirty="0">
                <a:solidFill>
                  <a:schemeClr val="bg1"/>
                </a:solidFill>
                <a:effectLst>
                  <a:outerShdw blurRad="38100" dist="38100" dir="2700000" algn="tl">
                    <a:srgbClr val="000000">
                      <a:alpha val="43137"/>
                    </a:srgbClr>
                  </a:outerShdw>
                </a:effectLst>
                <a:latin typeface="+mn-lt"/>
              </a:rPr>
              <a:t>verdadera</a:t>
            </a:r>
            <a:r>
              <a:rPr lang="es-CO" sz="2500" b="1" dirty="0">
                <a:solidFill>
                  <a:schemeClr val="bg1"/>
                </a:solidFill>
                <a:effectLst>
                  <a:outerShdw blurRad="38100" dist="38100" dir="2700000" algn="tl">
                    <a:srgbClr val="000000">
                      <a:alpha val="43137"/>
                    </a:srgbClr>
                  </a:outerShdw>
                </a:effectLst>
                <a:latin typeface="+mn-lt"/>
              </a:rPr>
              <a:t> </a:t>
            </a:r>
            <a:r>
              <a:rPr lang="es-CO" sz="2500" b="1" dirty="0" smtClean="0">
                <a:solidFill>
                  <a:schemeClr val="bg1"/>
                </a:solidFill>
                <a:effectLst>
                  <a:outerShdw blurRad="38100" dist="38100" dir="2700000" algn="tl">
                    <a:srgbClr val="000000">
                      <a:alpha val="43137"/>
                    </a:srgbClr>
                  </a:outerShdw>
                </a:effectLst>
                <a:latin typeface="+mn-lt"/>
              </a:rPr>
              <a:t>familia</a:t>
            </a:r>
            <a:endParaRPr lang="es-CO" sz="2500" b="1" dirty="0">
              <a:solidFill>
                <a:schemeClr val="bg1"/>
              </a:solidFill>
              <a:effectLst>
                <a:outerShdw blurRad="38100" dist="38100" dir="2700000" algn="tl">
                  <a:srgbClr val="000000">
                    <a:alpha val="43137"/>
                  </a:srgbClr>
                </a:outerShdw>
              </a:effectLst>
              <a:latin typeface="+mn-lt"/>
            </a:endParaRPr>
          </a:p>
          <a:p>
            <a:pPr marL="285750" indent="-285750" eaLnBrk="1" fontAlgn="auto" hangingPunct="1">
              <a:lnSpc>
                <a:spcPct val="150000"/>
              </a:lnSpc>
              <a:spcBef>
                <a:spcPts val="0"/>
              </a:spcBef>
              <a:spcAft>
                <a:spcPts val="0"/>
              </a:spcAft>
              <a:buFont typeface="Arial" charset="0"/>
              <a:buChar char="•"/>
              <a:defRPr/>
            </a:pPr>
            <a:r>
              <a:rPr lang="es-CO" sz="2500" b="1" dirty="0">
                <a:solidFill>
                  <a:schemeClr val="bg1"/>
                </a:solidFill>
                <a:effectLst>
                  <a:outerShdw blurRad="38100" dist="38100" dir="2700000" algn="tl">
                    <a:srgbClr val="000000">
                      <a:alpha val="43137"/>
                    </a:srgbClr>
                  </a:outerShdw>
                </a:effectLst>
                <a:latin typeface="+mn-lt"/>
              </a:rPr>
              <a:t>La institución es como una </a:t>
            </a:r>
            <a:r>
              <a:rPr lang="es-CO" sz="2500" b="1" u="sng" dirty="0">
                <a:solidFill>
                  <a:schemeClr val="bg1"/>
                </a:solidFill>
                <a:effectLst>
                  <a:outerShdw blurRad="38100" dist="38100" dir="2700000" algn="tl">
                    <a:srgbClr val="000000">
                      <a:alpha val="43137"/>
                    </a:srgbClr>
                  </a:outerShdw>
                </a:effectLst>
                <a:latin typeface="+mn-lt"/>
              </a:rPr>
              <a:t>familia</a:t>
            </a:r>
          </a:p>
          <a:p>
            <a:pPr marL="285750" indent="-285750" eaLnBrk="1" fontAlgn="auto" hangingPunct="1">
              <a:lnSpc>
                <a:spcPct val="150000"/>
              </a:lnSpc>
              <a:spcBef>
                <a:spcPts val="0"/>
              </a:spcBef>
              <a:spcAft>
                <a:spcPts val="0"/>
              </a:spcAft>
              <a:buFont typeface="Arial" charset="0"/>
              <a:buChar char="•"/>
              <a:defRPr/>
            </a:pPr>
            <a:r>
              <a:rPr lang="es-CO" sz="2500" b="1" dirty="0">
                <a:solidFill>
                  <a:schemeClr val="bg1"/>
                </a:solidFill>
                <a:effectLst>
                  <a:outerShdw blurRad="38100" dist="38100" dir="2700000" algn="tl">
                    <a:srgbClr val="000000">
                      <a:alpha val="43137"/>
                    </a:srgbClr>
                  </a:outerShdw>
                </a:effectLst>
                <a:latin typeface="+mn-lt"/>
              </a:rPr>
              <a:t>Laura y Berenice son como las </a:t>
            </a:r>
            <a:r>
              <a:rPr lang="es-CO" sz="2500" b="1" u="sng" dirty="0">
                <a:solidFill>
                  <a:schemeClr val="bg1"/>
                </a:solidFill>
                <a:effectLst>
                  <a:outerShdw blurRad="38100" dist="38100" dir="2700000" algn="tl">
                    <a:srgbClr val="000000">
                      <a:alpha val="43137"/>
                    </a:srgbClr>
                  </a:outerShdw>
                </a:effectLst>
                <a:latin typeface="+mn-lt"/>
              </a:rPr>
              <a:t>mamás</a:t>
            </a:r>
            <a:r>
              <a:rPr lang="es-CO" sz="2500" b="1" dirty="0">
                <a:solidFill>
                  <a:schemeClr val="bg1"/>
                </a:solidFill>
                <a:effectLst>
                  <a:outerShdw blurRad="38100" dist="38100" dir="2700000" algn="tl">
                    <a:srgbClr val="000000">
                      <a:alpha val="43137"/>
                    </a:srgbClr>
                  </a:outerShdw>
                </a:effectLst>
                <a:latin typeface="+mn-lt"/>
              </a:rPr>
              <a:t> de todos </a:t>
            </a:r>
            <a:r>
              <a:rPr lang="es-CO" sz="2500" b="1" u="sng" dirty="0">
                <a:solidFill>
                  <a:schemeClr val="bg1"/>
                </a:solidFill>
                <a:effectLst>
                  <a:outerShdw blurRad="38100" dist="38100" dir="2700000" algn="tl">
                    <a:srgbClr val="000000">
                      <a:alpha val="43137"/>
                    </a:srgbClr>
                  </a:outerShdw>
                </a:effectLst>
                <a:latin typeface="+mn-lt"/>
              </a:rPr>
              <a:t>nosotros</a:t>
            </a:r>
          </a:p>
          <a:p>
            <a:pPr marL="285750" indent="-285750" eaLnBrk="1" fontAlgn="auto" hangingPunct="1">
              <a:lnSpc>
                <a:spcPct val="150000"/>
              </a:lnSpc>
              <a:spcBef>
                <a:spcPts val="0"/>
              </a:spcBef>
              <a:spcAft>
                <a:spcPts val="0"/>
              </a:spcAft>
              <a:buFont typeface="Arial" charset="0"/>
              <a:buChar char="•"/>
              <a:defRPr/>
            </a:pPr>
            <a:r>
              <a:rPr lang="es-CO" sz="2500" b="1" dirty="0">
                <a:solidFill>
                  <a:schemeClr val="bg1"/>
                </a:solidFill>
                <a:effectLst>
                  <a:outerShdw blurRad="38100" dist="38100" dir="2700000" algn="tl">
                    <a:srgbClr val="000000">
                      <a:alpha val="43137"/>
                    </a:srgbClr>
                  </a:outerShdw>
                </a:effectLst>
                <a:latin typeface="+mn-lt"/>
              </a:rPr>
              <a:t>Se encuentra una </a:t>
            </a:r>
            <a:r>
              <a:rPr lang="es-CO" sz="2500" b="1" u="sng" dirty="0">
                <a:solidFill>
                  <a:schemeClr val="bg1"/>
                </a:solidFill>
                <a:effectLst>
                  <a:outerShdw blurRad="38100" dist="38100" dir="2700000" algn="tl">
                    <a:srgbClr val="000000">
                      <a:alpha val="43137"/>
                    </a:srgbClr>
                  </a:outerShdw>
                </a:effectLst>
                <a:latin typeface="+mn-lt"/>
              </a:rPr>
              <a:t>casa</a:t>
            </a:r>
            <a:r>
              <a:rPr lang="es-CO" sz="2500" b="1" dirty="0">
                <a:solidFill>
                  <a:schemeClr val="bg1"/>
                </a:solidFill>
                <a:effectLst>
                  <a:outerShdw blurRad="38100" dist="38100" dir="2700000" algn="tl">
                    <a:srgbClr val="000000">
                      <a:alpha val="43137"/>
                    </a:srgbClr>
                  </a:outerShdw>
                </a:effectLst>
                <a:latin typeface="+mn-lt"/>
              </a:rPr>
              <a:t> que hacía falta</a:t>
            </a:r>
          </a:p>
        </p:txBody>
      </p:sp>
      <p:sp>
        <p:nvSpPr>
          <p:cNvPr id="12" name="TextBox 10"/>
          <p:cNvSpPr txBox="1"/>
          <p:nvPr/>
        </p:nvSpPr>
        <p:spPr>
          <a:xfrm>
            <a:off x="1691680" y="1603390"/>
            <a:ext cx="5753498" cy="430887"/>
          </a:xfrm>
          <a:prstGeom prst="rect">
            <a:avLst/>
          </a:prstGeom>
          <a:solidFill>
            <a:schemeClr val="accent5">
              <a:lumMod val="20000"/>
              <a:lumOff val="80000"/>
            </a:schemeClr>
          </a:solidFill>
        </p:spPr>
        <p:txBody>
          <a:bodyPr wrap="none" rtlCol="0">
            <a:spAutoFit/>
          </a:bodyPr>
          <a:lstStyle/>
          <a:p>
            <a:r>
              <a:rPr lang="es-CO" sz="2200" b="1" u="sng" dirty="0" smtClean="0">
                <a:solidFill>
                  <a:srgbClr val="C00000"/>
                </a:solidFill>
              </a:rPr>
              <a:t>El grupo, espacio de vínculo y apoyo recíproco</a:t>
            </a:r>
            <a:endParaRPr lang="es-CO" sz="2200" b="1" u="sng" dirty="0">
              <a:solidFill>
                <a:srgbClr val="C00000"/>
              </a:solidFill>
            </a:endParaRPr>
          </a:p>
        </p:txBody>
      </p:sp>
      <p:pic>
        <p:nvPicPr>
          <p:cNvPr id="6" name="Picture 2" descr="C:\Users\BIBIANA\Desktop\TRABAJO DE GRADO. MAESTRIA\PRESENTACION PARA EL SIMPOSIO\IMAGENES PARA SIMPOSIO\menosarmas%20cop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379" y="5574190"/>
            <a:ext cx="1368152" cy="1091339"/>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4644008" y="1014494"/>
            <a:ext cx="4194161" cy="369332"/>
          </a:xfrm>
          <a:prstGeom prst="rect">
            <a:avLst/>
          </a:prstGeom>
        </p:spPr>
        <p:txBody>
          <a:bodyPr wrap="none">
            <a:spAutoFit/>
          </a:bodyPr>
          <a:lstStyle/>
          <a:p>
            <a:pPr algn="just">
              <a:spcBef>
                <a:spcPct val="0"/>
              </a:spcBef>
              <a:defRPr/>
            </a:pPr>
            <a:r>
              <a:rPr lang="es-CO" b="1" u="sng" dirty="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Práctica prosocial brindar y recibir apoyo</a:t>
            </a:r>
            <a:r>
              <a:rPr lang="es-CO" b="1" dirty="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977410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12" name="Picture 3" descr="C:\Users\BIBIANA\Desktop\TRABAJO DE GRADO. MAESTRIA\PRESENTACION PARA EL SIMPOSIO\IMAGENES PARA SIMPOSIO\SialaVidaNodispar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229200"/>
            <a:ext cx="1138733" cy="1440160"/>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663109" y="1484784"/>
            <a:ext cx="7848872" cy="3323987"/>
          </a:xfrm>
          <a:prstGeom prst="rect">
            <a:avLst/>
          </a:prstGeom>
        </p:spPr>
        <p:txBody>
          <a:bodyPr wrap="square">
            <a:spAutoFit/>
          </a:bodyPr>
          <a:lstStyle/>
          <a:p>
            <a:pPr algn="just"/>
            <a:r>
              <a:rPr lang="es-CO" sz="3500" b="1" i="1" dirty="0">
                <a:solidFill>
                  <a:schemeClr val="bg1"/>
                </a:solidFill>
                <a:effectLst>
                  <a:outerShdw blurRad="38100" dist="38100" dir="2700000" algn="tl">
                    <a:srgbClr val="000000">
                      <a:alpha val="43137"/>
                    </a:srgbClr>
                  </a:outerShdw>
                </a:effectLst>
              </a:rPr>
              <a:t>“… por ejemplo: (en una casa) puede haber mucho maltrato, no hay comunicación, </a:t>
            </a:r>
            <a:r>
              <a:rPr lang="es-CO" sz="3500" b="1" i="1" dirty="0" smtClean="0">
                <a:solidFill>
                  <a:schemeClr val="bg1"/>
                </a:solidFill>
                <a:effectLst>
                  <a:outerShdw blurRad="38100" dist="38100" dir="2700000" algn="tl">
                    <a:srgbClr val="000000">
                      <a:alpha val="43137"/>
                    </a:srgbClr>
                  </a:outerShdw>
                </a:effectLst>
              </a:rPr>
              <a:t>es </a:t>
            </a:r>
            <a:r>
              <a:rPr lang="es-CO" sz="3500" b="1" i="1" dirty="0">
                <a:solidFill>
                  <a:schemeClr val="bg1"/>
                </a:solidFill>
                <a:effectLst>
                  <a:outerShdw blurRad="38100" dist="38100" dir="2700000" algn="tl">
                    <a:srgbClr val="000000">
                      <a:alpha val="43137"/>
                    </a:srgbClr>
                  </a:outerShdw>
                </a:effectLst>
              </a:rPr>
              <a:t>como tener una familia pero a la vez no, y </a:t>
            </a:r>
            <a:r>
              <a:rPr lang="es-CO" sz="3500" b="1" i="1" u="sng" dirty="0">
                <a:solidFill>
                  <a:schemeClr val="bg1"/>
                </a:solidFill>
                <a:effectLst>
                  <a:outerShdw blurRad="38100" dist="38100" dir="2700000" algn="tl">
                    <a:srgbClr val="000000">
                      <a:alpha val="43137"/>
                    </a:srgbClr>
                  </a:outerShdw>
                </a:effectLst>
              </a:rPr>
              <a:t>estando aquí es como una familia, como una verdadera familia</a:t>
            </a:r>
            <a:r>
              <a:rPr lang="es-CO" sz="3500" b="1" i="1" dirty="0">
                <a:solidFill>
                  <a:schemeClr val="bg1"/>
                </a:solidFill>
                <a:effectLst>
                  <a:outerShdw blurRad="38100" dist="38100" dir="2700000" algn="tl">
                    <a:srgbClr val="000000">
                      <a:alpha val="43137"/>
                    </a:srgbClr>
                  </a:outerShdw>
                </a:effectLst>
              </a:rPr>
              <a:t>” (Vanesa).</a:t>
            </a:r>
            <a:endParaRPr lang="es-CO" sz="35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7009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8" name="7 CuadroTexto"/>
          <p:cNvSpPr txBox="1"/>
          <p:nvPr/>
        </p:nvSpPr>
        <p:spPr>
          <a:xfrm>
            <a:off x="519757" y="2408108"/>
            <a:ext cx="8280400" cy="2893100"/>
          </a:xfrm>
          <a:prstGeom prst="rect">
            <a:avLst/>
          </a:prstGeom>
          <a:noFill/>
        </p:spPr>
        <p:txBody>
          <a:bodyPr>
            <a:spAutoFit/>
          </a:bodyPr>
          <a:lstStyle/>
          <a:p>
            <a:pPr algn="just" fontAlgn="auto">
              <a:spcBef>
                <a:spcPts val="0"/>
              </a:spcBef>
              <a:spcAft>
                <a:spcPts val="0"/>
              </a:spcAft>
              <a:defRPr/>
            </a:pPr>
            <a:r>
              <a:rPr lang="es-CO" sz="2600" b="1" u="sng" dirty="0" smtClean="0">
                <a:solidFill>
                  <a:srgbClr val="FFFF00"/>
                </a:solidFill>
                <a:effectLst>
                  <a:outerShdw blurRad="38100" dist="38100" dir="2700000" algn="tl">
                    <a:srgbClr val="000000">
                      <a:alpha val="43137"/>
                    </a:srgbClr>
                  </a:outerShdw>
                </a:effectLst>
                <a:latin typeface="+mn-lt"/>
                <a:cs typeface="+mn-cs"/>
              </a:rPr>
              <a:t>Metáfora</a:t>
            </a:r>
            <a:r>
              <a:rPr lang="es-CO" sz="2600" b="1" dirty="0" smtClean="0">
                <a:solidFill>
                  <a:srgbClr val="FFFF00"/>
                </a:solidFill>
                <a:effectLst>
                  <a:outerShdw blurRad="38100" dist="38100" dir="2700000" algn="tl">
                    <a:srgbClr val="000000">
                      <a:alpha val="43137"/>
                    </a:srgbClr>
                  </a:outerShdw>
                </a:effectLst>
              </a:rPr>
              <a:t>: </a:t>
            </a:r>
            <a:r>
              <a:rPr lang="es-CO" sz="2600" b="1" dirty="0" smtClean="0">
                <a:solidFill>
                  <a:schemeClr val="accent3">
                    <a:lumMod val="20000"/>
                    <a:lumOff val="80000"/>
                  </a:schemeClr>
                </a:solidFill>
                <a:effectLst>
                  <a:outerShdw blurRad="38100" dist="38100" dir="2700000" algn="tl">
                    <a:srgbClr val="000000">
                      <a:alpha val="43137"/>
                    </a:srgbClr>
                  </a:outerShdw>
                </a:effectLst>
              </a:rPr>
              <a:t>“No dejarse vencer, sigue luchando por un nuevo amanecer”</a:t>
            </a:r>
          </a:p>
          <a:p>
            <a:pPr algn="just" fontAlgn="auto">
              <a:spcBef>
                <a:spcPts val="0"/>
              </a:spcBef>
              <a:spcAft>
                <a:spcPts val="0"/>
              </a:spcAft>
              <a:defRPr/>
            </a:pPr>
            <a:endParaRPr lang="es-CO" sz="2600" b="1" dirty="0">
              <a:solidFill>
                <a:srgbClr val="FFFF00"/>
              </a:solidFill>
              <a:effectLst>
                <a:outerShdw blurRad="38100" dist="38100" dir="2700000" algn="tl">
                  <a:srgbClr val="000000">
                    <a:alpha val="43137"/>
                  </a:srgbClr>
                </a:outerShdw>
              </a:effectLst>
              <a:latin typeface="+mn-lt"/>
              <a:cs typeface="+mn-cs"/>
            </a:endParaRPr>
          </a:p>
          <a:p>
            <a:pPr marL="285750" indent="-285750" algn="just" fontAlgn="auto">
              <a:spcBef>
                <a:spcPts val="0"/>
              </a:spcBef>
              <a:spcAft>
                <a:spcPts val="0"/>
              </a:spcAft>
              <a:buFont typeface="Arial" charset="0"/>
              <a:buChar char="•"/>
              <a:defRPr/>
            </a:pPr>
            <a:r>
              <a:rPr lang="es-CO" sz="2600" b="1" dirty="0">
                <a:solidFill>
                  <a:schemeClr val="bg1"/>
                </a:solidFill>
                <a:effectLst>
                  <a:outerShdw blurRad="38100" dist="38100" dir="2700000" algn="tl">
                    <a:srgbClr val="000000">
                      <a:alpha val="43137"/>
                    </a:srgbClr>
                  </a:outerShdw>
                </a:effectLst>
                <a:latin typeface="+mn-lt"/>
                <a:cs typeface="+mn-cs"/>
              </a:rPr>
              <a:t>No te dejes vencer sigue luchando por un nuevo amanecer</a:t>
            </a:r>
          </a:p>
          <a:p>
            <a:pPr marL="285750" indent="-285750" algn="just" fontAlgn="auto">
              <a:spcBef>
                <a:spcPts val="0"/>
              </a:spcBef>
              <a:spcAft>
                <a:spcPts val="0"/>
              </a:spcAft>
              <a:buFont typeface="Arial" charset="0"/>
              <a:buChar char="•"/>
              <a:defRPr/>
            </a:pPr>
            <a:r>
              <a:rPr lang="es-CO" sz="2600" b="1" dirty="0">
                <a:solidFill>
                  <a:schemeClr val="bg1"/>
                </a:solidFill>
                <a:effectLst>
                  <a:outerShdw blurRad="38100" dist="38100" dir="2700000" algn="tl">
                    <a:srgbClr val="000000">
                      <a:alpha val="43137"/>
                    </a:srgbClr>
                  </a:outerShdw>
                </a:effectLst>
                <a:latin typeface="+mn-lt"/>
                <a:cs typeface="+mn-cs"/>
              </a:rPr>
              <a:t>Todo tiene solución</a:t>
            </a:r>
          </a:p>
          <a:p>
            <a:pPr marL="285750" indent="-285750" algn="just" fontAlgn="auto">
              <a:spcBef>
                <a:spcPts val="0"/>
              </a:spcBef>
              <a:spcAft>
                <a:spcPts val="0"/>
              </a:spcAft>
              <a:buFont typeface="Arial" charset="0"/>
              <a:buChar char="•"/>
              <a:defRPr/>
            </a:pPr>
            <a:r>
              <a:rPr lang="es-CO" sz="2600" b="1" dirty="0">
                <a:solidFill>
                  <a:schemeClr val="bg1"/>
                </a:solidFill>
                <a:effectLst>
                  <a:outerShdw blurRad="38100" dist="38100" dir="2700000" algn="tl">
                    <a:srgbClr val="000000">
                      <a:alpha val="43137"/>
                    </a:srgbClr>
                  </a:outerShdw>
                </a:effectLst>
                <a:latin typeface="+mn-lt"/>
                <a:cs typeface="+mn-cs"/>
              </a:rPr>
              <a:t>Hablar con la persona que tenga más </a:t>
            </a:r>
            <a:r>
              <a:rPr lang="es-CO" sz="2600" b="1" dirty="0" smtClean="0">
                <a:solidFill>
                  <a:schemeClr val="bg1"/>
                </a:solidFill>
                <a:effectLst>
                  <a:outerShdw blurRad="38100" dist="38100" dir="2700000" algn="tl">
                    <a:srgbClr val="000000">
                      <a:alpha val="43137"/>
                    </a:srgbClr>
                  </a:outerShdw>
                </a:effectLst>
                <a:latin typeface="+mn-lt"/>
                <a:cs typeface="+mn-cs"/>
              </a:rPr>
              <a:t>cabeza</a:t>
            </a:r>
            <a:endParaRPr lang="es-CO" sz="2600" b="1" dirty="0">
              <a:solidFill>
                <a:schemeClr val="bg1"/>
              </a:solidFill>
              <a:effectLst>
                <a:outerShdw blurRad="38100" dist="38100" dir="2700000" algn="tl">
                  <a:srgbClr val="000000">
                    <a:alpha val="43137"/>
                  </a:srgbClr>
                </a:outerShdw>
              </a:effectLst>
              <a:latin typeface="+mn-lt"/>
              <a:cs typeface="+mn-cs"/>
            </a:endParaRPr>
          </a:p>
        </p:txBody>
      </p:sp>
      <p:sp>
        <p:nvSpPr>
          <p:cNvPr id="10" name="Oval 8"/>
          <p:cNvSpPr/>
          <p:nvPr/>
        </p:nvSpPr>
        <p:spPr>
          <a:xfrm>
            <a:off x="201485" y="260648"/>
            <a:ext cx="2376265" cy="690033"/>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1"/>
                </a:solidFill>
              </a:rPr>
              <a:t>Repertorios interpretativos</a:t>
            </a:r>
            <a:endParaRPr lang="es-CO" b="1" dirty="0">
              <a:solidFill>
                <a:schemeClr val="tx1"/>
              </a:solidFill>
            </a:endParaRPr>
          </a:p>
        </p:txBody>
      </p:sp>
      <p:sp>
        <p:nvSpPr>
          <p:cNvPr id="11" name="TextBox 10"/>
          <p:cNvSpPr txBox="1"/>
          <p:nvPr/>
        </p:nvSpPr>
        <p:spPr>
          <a:xfrm>
            <a:off x="2843808" y="1673800"/>
            <a:ext cx="3117841" cy="446276"/>
          </a:xfrm>
          <a:prstGeom prst="rect">
            <a:avLst/>
          </a:prstGeom>
          <a:solidFill>
            <a:schemeClr val="accent5">
              <a:lumMod val="20000"/>
              <a:lumOff val="80000"/>
            </a:schemeClr>
          </a:solidFill>
        </p:spPr>
        <p:txBody>
          <a:bodyPr wrap="none" rtlCol="0">
            <a:spAutoFit/>
          </a:bodyPr>
          <a:lstStyle/>
          <a:p>
            <a:r>
              <a:rPr lang="es-CO" sz="2300" b="1" u="sng" dirty="0" smtClean="0">
                <a:solidFill>
                  <a:srgbClr val="C00000"/>
                </a:solidFill>
              </a:rPr>
              <a:t>Vencer, seguir adelante</a:t>
            </a:r>
            <a:endParaRPr lang="es-CO" sz="2300" b="1" u="sng" dirty="0">
              <a:solidFill>
                <a:srgbClr val="C00000"/>
              </a:solidFill>
            </a:endParaRPr>
          </a:p>
        </p:txBody>
      </p:sp>
      <p:pic>
        <p:nvPicPr>
          <p:cNvPr id="12" name="Picture 2" descr="C:\Users\BIBIANA\Desktop\TRABAJO DE GRADO. MAESTRIA\PRESENTACION PARA EL SIMPOSIO\IMAGENES PARA SIMPOSIO\NO VIOLENCI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373216"/>
            <a:ext cx="1584176" cy="1176817"/>
          </a:xfrm>
          <a:prstGeom prst="rect">
            <a:avLst/>
          </a:prstGeom>
          <a:noFill/>
          <a:extLst>
            <a:ext uri="{909E8E84-426E-40DD-AFC4-6F175D3DCCD1}">
              <a14:hiddenFill xmlns:a14="http://schemas.microsoft.com/office/drawing/2010/main">
                <a:solidFill>
                  <a:srgbClr val="FFFFFF"/>
                </a:solidFill>
              </a14:hiddenFill>
            </a:ext>
          </a:extLst>
        </p:spPr>
      </p:pic>
      <p:sp>
        <p:nvSpPr>
          <p:cNvPr id="13" name="12 Rectángulo"/>
          <p:cNvSpPr/>
          <p:nvPr/>
        </p:nvSpPr>
        <p:spPr>
          <a:xfrm>
            <a:off x="4659957" y="969730"/>
            <a:ext cx="4194161" cy="369332"/>
          </a:xfrm>
          <a:prstGeom prst="rect">
            <a:avLst/>
          </a:prstGeom>
        </p:spPr>
        <p:txBody>
          <a:bodyPr wrap="none">
            <a:spAutoFit/>
          </a:bodyPr>
          <a:lstStyle/>
          <a:p>
            <a:pPr algn="just">
              <a:spcBef>
                <a:spcPct val="0"/>
              </a:spcBef>
              <a:defRPr/>
            </a:pPr>
            <a:r>
              <a:rPr lang="es-CO" b="1" u="sng" dirty="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Práctica prosocial brindar y recibir apoyo</a:t>
            </a:r>
            <a:r>
              <a:rPr lang="es-CO" b="1" dirty="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153868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 name="Rectangle 1"/>
          <p:cNvSpPr/>
          <p:nvPr/>
        </p:nvSpPr>
        <p:spPr>
          <a:xfrm>
            <a:off x="663991" y="1772816"/>
            <a:ext cx="7848872" cy="3293209"/>
          </a:xfrm>
          <a:prstGeom prst="rect">
            <a:avLst/>
          </a:prstGeom>
        </p:spPr>
        <p:txBody>
          <a:bodyPr wrap="square">
            <a:spAutoFit/>
          </a:bodyPr>
          <a:lstStyle/>
          <a:p>
            <a:pPr marL="457200" indent="-457200" algn="just">
              <a:buFont typeface="Arial" pitchFamily="34" charset="0"/>
              <a:buChar char="•"/>
            </a:pPr>
            <a:r>
              <a:rPr lang="es-CO" sz="2600" dirty="0" smtClean="0">
                <a:solidFill>
                  <a:schemeClr val="bg1">
                    <a:lumMod val="95000"/>
                  </a:schemeClr>
                </a:solidFill>
                <a:effectLst>
                  <a:outerShdw blurRad="38100" dist="38100" dir="2700000" algn="tl">
                    <a:srgbClr val="000000">
                      <a:alpha val="43137"/>
                    </a:srgbClr>
                  </a:outerShdw>
                </a:effectLst>
              </a:rPr>
              <a:t>Dificultades económicas</a:t>
            </a:r>
          </a:p>
          <a:p>
            <a:pPr marL="457200" indent="-457200" algn="just">
              <a:buFont typeface="Arial" pitchFamily="34" charset="0"/>
              <a:buChar char="•"/>
            </a:pPr>
            <a:r>
              <a:rPr lang="es-CO" sz="2600" dirty="0">
                <a:solidFill>
                  <a:schemeClr val="bg1">
                    <a:lumMod val="95000"/>
                  </a:schemeClr>
                </a:solidFill>
                <a:effectLst>
                  <a:outerShdw blurRad="38100" dist="38100" dir="2700000" algn="tl">
                    <a:srgbClr val="000000">
                      <a:alpha val="43137"/>
                    </a:srgbClr>
                  </a:outerShdw>
                </a:effectLst>
              </a:rPr>
              <a:t>Conflictos familiares</a:t>
            </a:r>
          </a:p>
          <a:p>
            <a:pPr marL="457200" indent="-457200" algn="just">
              <a:buFont typeface="Arial" pitchFamily="34" charset="0"/>
              <a:buChar char="•"/>
            </a:pPr>
            <a:r>
              <a:rPr lang="es-CO" sz="2600" dirty="0">
                <a:solidFill>
                  <a:schemeClr val="bg1">
                    <a:lumMod val="95000"/>
                  </a:schemeClr>
                </a:solidFill>
                <a:effectLst>
                  <a:outerShdw blurRad="38100" dist="38100" dir="2700000" algn="tl">
                    <a:srgbClr val="000000">
                      <a:alpha val="43137"/>
                    </a:srgbClr>
                  </a:outerShdw>
                </a:effectLst>
              </a:rPr>
              <a:t>Dificultades para conseguir empleo por el lugar de residencia.</a:t>
            </a:r>
          </a:p>
          <a:p>
            <a:pPr marL="457200" indent="-457200" algn="just">
              <a:buFont typeface="Arial" pitchFamily="34" charset="0"/>
              <a:buChar char="•"/>
            </a:pPr>
            <a:r>
              <a:rPr lang="es-CO" sz="2600" dirty="0" smtClean="0">
                <a:solidFill>
                  <a:schemeClr val="bg1">
                    <a:lumMod val="95000"/>
                  </a:schemeClr>
                </a:solidFill>
                <a:effectLst>
                  <a:outerShdw blurRad="38100" dist="38100" dir="2700000" algn="tl">
                    <a:srgbClr val="000000">
                      <a:alpha val="43137"/>
                    </a:srgbClr>
                  </a:outerShdw>
                </a:effectLst>
              </a:rPr>
              <a:t>Conflicto armado </a:t>
            </a:r>
            <a:r>
              <a:rPr lang="es-CO" sz="2600" dirty="0" err="1" smtClean="0">
                <a:solidFill>
                  <a:schemeClr val="bg1">
                    <a:lumMod val="95000"/>
                  </a:schemeClr>
                </a:solidFill>
                <a:effectLst>
                  <a:outerShdw blurRad="38100" dist="38100" dir="2700000" algn="tl">
                    <a:srgbClr val="000000">
                      <a:alpha val="43137"/>
                    </a:srgbClr>
                  </a:outerShdw>
                </a:effectLst>
              </a:rPr>
              <a:t>intra</a:t>
            </a:r>
            <a:r>
              <a:rPr lang="es-CO" sz="2600" dirty="0" smtClean="0">
                <a:solidFill>
                  <a:schemeClr val="bg1">
                    <a:lumMod val="95000"/>
                  </a:schemeClr>
                </a:solidFill>
                <a:effectLst>
                  <a:outerShdw blurRad="38100" dist="38100" dir="2700000" algn="tl">
                    <a:srgbClr val="000000">
                      <a:alpha val="43137"/>
                    </a:srgbClr>
                  </a:outerShdw>
                </a:effectLst>
              </a:rPr>
              <a:t>-urbano</a:t>
            </a:r>
          </a:p>
          <a:p>
            <a:pPr marL="457200" indent="-457200" algn="just">
              <a:buFont typeface="Arial" pitchFamily="34" charset="0"/>
              <a:buChar char="•"/>
            </a:pPr>
            <a:r>
              <a:rPr lang="es-CO" sz="2600" dirty="0" smtClean="0">
                <a:solidFill>
                  <a:schemeClr val="bg1">
                    <a:lumMod val="95000"/>
                  </a:schemeClr>
                </a:solidFill>
                <a:effectLst>
                  <a:outerShdw blurRad="38100" dist="38100" dir="2700000" algn="tl">
                    <a:srgbClr val="000000">
                      <a:alpha val="43137"/>
                    </a:srgbClr>
                  </a:outerShdw>
                </a:effectLst>
              </a:rPr>
              <a:t>Invitación a pertenecer a bandas delincuenciales</a:t>
            </a:r>
          </a:p>
          <a:p>
            <a:pPr marL="457200" indent="-457200" algn="just">
              <a:buFont typeface="Arial" pitchFamily="34" charset="0"/>
              <a:buChar char="•"/>
            </a:pPr>
            <a:r>
              <a:rPr lang="es-CO" sz="2600" dirty="0" smtClean="0">
                <a:solidFill>
                  <a:schemeClr val="bg1">
                    <a:lumMod val="95000"/>
                  </a:schemeClr>
                </a:solidFill>
                <a:effectLst>
                  <a:outerShdw blurRad="38100" dist="38100" dir="2700000" algn="tl">
                    <a:srgbClr val="000000">
                      <a:alpha val="43137"/>
                    </a:srgbClr>
                  </a:outerShdw>
                </a:effectLst>
              </a:rPr>
              <a:t>Fronteras invisibles</a:t>
            </a:r>
          </a:p>
          <a:p>
            <a:pPr marL="457200" indent="-457200" algn="just">
              <a:buFont typeface="Arial" pitchFamily="34" charset="0"/>
              <a:buChar char="•"/>
            </a:pPr>
            <a:endParaRPr lang="es-CO" sz="2600" b="1" dirty="0">
              <a:solidFill>
                <a:srgbClr val="FFFF00"/>
              </a:solidFill>
              <a:effectLst>
                <a:outerShdw blurRad="38100" dist="38100" dir="2700000" algn="tl">
                  <a:srgbClr val="000000">
                    <a:alpha val="43137"/>
                  </a:srgbClr>
                </a:outerShdw>
              </a:effectLst>
            </a:endParaRPr>
          </a:p>
        </p:txBody>
      </p:sp>
      <p:sp>
        <p:nvSpPr>
          <p:cNvPr id="7" name="TextBox 6"/>
          <p:cNvSpPr txBox="1"/>
          <p:nvPr/>
        </p:nvSpPr>
        <p:spPr>
          <a:xfrm>
            <a:off x="421796" y="1052736"/>
            <a:ext cx="2736647" cy="430887"/>
          </a:xfrm>
          <a:prstGeom prst="rect">
            <a:avLst/>
          </a:prstGeom>
          <a:solidFill>
            <a:schemeClr val="accent5">
              <a:lumMod val="20000"/>
              <a:lumOff val="80000"/>
            </a:schemeClr>
          </a:solidFill>
        </p:spPr>
        <p:txBody>
          <a:bodyPr wrap="none" rtlCol="0">
            <a:spAutoFit/>
          </a:bodyPr>
          <a:lstStyle/>
          <a:p>
            <a:r>
              <a:rPr lang="es-CO" sz="2200" b="1" u="sng" dirty="0" smtClean="0">
                <a:solidFill>
                  <a:srgbClr val="C00000"/>
                </a:solidFill>
              </a:rPr>
              <a:t>Contexto situacional:</a:t>
            </a:r>
            <a:endParaRPr lang="es-CO" sz="2200" b="1" u="sng" dirty="0">
              <a:solidFill>
                <a:srgbClr val="C00000"/>
              </a:solidFill>
            </a:endParaRPr>
          </a:p>
        </p:txBody>
      </p:sp>
      <p:pic>
        <p:nvPicPr>
          <p:cNvPr id="8" name="Picture 2" descr="G:\arma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61" y="5453911"/>
            <a:ext cx="2032783" cy="114344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5"/>
          <p:cNvSpPr/>
          <p:nvPr/>
        </p:nvSpPr>
        <p:spPr>
          <a:xfrm>
            <a:off x="2411760" y="5282048"/>
            <a:ext cx="6337509" cy="1200329"/>
          </a:xfrm>
          <a:prstGeom prst="rect">
            <a:avLst/>
          </a:prstGeom>
        </p:spPr>
        <p:txBody>
          <a:bodyPr wrap="square">
            <a:spAutoFit/>
          </a:bodyPr>
          <a:lstStyle/>
          <a:p>
            <a:pPr algn="just"/>
            <a:r>
              <a:rPr lang="es-CO" dirty="0" smtClean="0"/>
              <a:t>«Cómo </a:t>
            </a:r>
            <a:r>
              <a:rPr lang="es-CO" dirty="0"/>
              <a:t>hay mucha violencia las personas </a:t>
            </a:r>
            <a:r>
              <a:rPr lang="es-CO" b="1" dirty="0"/>
              <a:t>viven con miedo</a:t>
            </a:r>
            <a:r>
              <a:rPr lang="es-CO" dirty="0"/>
              <a:t>, viven con miedo a salir porque </a:t>
            </a:r>
            <a:r>
              <a:rPr lang="es-CO" b="1" dirty="0"/>
              <a:t>hay líneas invisibles</a:t>
            </a:r>
            <a:r>
              <a:rPr lang="es-CO" dirty="0"/>
              <a:t>, que </a:t>
            </a:r>
            <a:r>
              <a:rPr lang="es-CO" b="1" dirty="0"/>
              <a:t>uno no puede pasar de un lado a otro porque lo pueden </a:t>
            </a:r>
            <a:r>
              <a:rPr lang="es-CO" b="1" dirty="0" smtClean="0"/>
              <a:t>matar</a:t>
            </a:r>
            <a:r>
              <a:rPr lang="es-CO" dirty="0" smtClean="0"/>
              <a:t>, </a:t>
            </a:r>
            <a:r>
              <a:rPr lang="es-CO" dirty="0"/>
              <a:t>así sea hombre o sea </a:t>
            </a:r>
            <a:r>
              <a:rPr lang="es-CO" dirty="0" smtClean="0"/>
              <a:t>mujer» María.</a:t>
            </a:r>
            <a:endParaRPr lang="es-CO" dirty="0"/>
          </a:p>
        </p:txBody>
      </p:sp>
    </p:spTree>
    <p:extLst>
      <p:ext uri="{BB962C8B-B14F-4D97-AF65-F5344CB8AC3E}">
        <p14:creationId xmlns:p14="http://schemas.microsoft.com/office/powerpoint/2010/main" val="1675307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8" name="7 Rectángulo"/>
          <p:cNvSpPr/>
          <p:nvPr/>
        </p:nvSpPr>
        <p:spPr>
          <a:xfrm>
            <a:off x="557557" y="2708920"/>
            <a:ext cx="8323113" cy="2569934"/>
          </a:xfrm>
          <a:prstGeom prst="rect">
            <a:avLst/>
          </a:prstGeom>
        </p:spPr>
        <p:txBody>
          <a:bodyPr wrap="square">
            <a:spAutoFit/>
          </a:bodyPr>
          <a:lstStyle/>
          <a:p>
            <a:pPr algn="just"/>
            <a:r>
              <a:rPr lang="es-CO" sz="2300" i="1" dirty="0" smtClean="0">
                <a:solidFill>
                  <a:schemeClr val="bg1"/>
                </a:solidFill>
                <a:effectLst>
                  <a:outerShdw blurRad="38100" dist="38100" dir="2700000" algn="tl">
                    <a:srgbClr val="000000">
                      <a:alpha val="43137"/>
                    </a:srgbClr>
                  </a:outerShdw>
                </a:effectLst>
              </a:rPr>
              <a:t>“Realmente </a:t>
            </a:r>
            <a:r>
              <a:rPr lang="es-CO" sz="2300" i="1" dirty="0">
                <a:solidFill>
                  <a:schemeClr val="bg1"/>
                </a:solidFill>
                <a:effectLst>
                  <a:outerShdw blurRad="38100" dist="38100" dir="2700000" algn="tl">
                    <a:srgbClr val="000000">
                      <a:alpha val="43137"/>
                    </a:srgbClr>
                  </a:outerShdw>
                </a:effectLst>
              </a:rPr>
              <a:t>yo me considero una persona que lo tengo todo gracias a Dios, entonces eso es lo que tratamos de </a:t>
            </a:r>
            <a:r>
              <a:rPr lang="es-CO" sz="2300" i="1" u="sng" dirty="0">
                <a:solidFill>
                  <a:schemeClr val="bg1"/>
                </a:solidFill>
                <a:effectLst>
                  <a:outerShdw blurRad="38100" dist="38100" dir="2700000" algn="tl">
                    <a:srgbClr val="000000">
                      <a:alpha val="43137"/>
                    </a:srgbClr>
                  </a:outerShdw>
                </a:effectLst>
              </a:rPr>
              <a:t>dar como una señal</a:t>
            </a:r>
            <a:r>
              <a:rPr lang="es-CO" sz="2300" i="1" dirty="0">
                <a:solidFill>
                  <a:schemeClr val="bg1"/>
                </a:solidFill>
                <a:effectLst>
                  <a:outerShdw blurRad="38100" dist="38100" dir="2700000" algn="tl">
                    <a:srgbClr val="000000">
                      <a:alpha val="43137"/>
                    </a:srgbClr>
                  </a:outerShdw>
                </a:effectLst>
              </a:rPr>
              <a:t> (Didier),  y de pronto </a:t>
            </a:r>
            <a:r>
              <a:rPr lang="es-CO" sz="2300" i="1" u="sng" dirty="0">
                <a:solidFill>
                  <a:schemeClr val="bg1"/>
                </a:solidFill>
                <a:effectLst>
                  <a:outerShdw blurRad="38100" dist="38100" dir="2700000" algn="tl">
                    <a:srgbClr val="000000">
                      <a:alpha val="43137"/>
                    </a:srgbClr>
                  </a:outerShdw>
                </a:effectLst>
              </a:rPr>
              <a:t>una persona que esté en un hueco</a:t>
            </a:r>
            <a:r>
              <a:rPr lang="es-CO" sz="2300" i="1" dirty="0">
                <a:solidFill>
                  <a:schemeClr val="bg1"/>
                </a:solidFill>
                <a:effectLst>
                  <a:outerShdw blurRad="38100" dist="38100" dir="2700000" algn="tl">
                    <a:srgbClr val="000000">
                      <a:alpha val="43137"/>
                    </a:srgbClr>
                  </a:outerShdw>
                </a:effectLst>
              </a:rPr>
              <a:t>, en un hueco de esos que uno dice no de aquí no salgo, decir, </a:t>
            </a:r>
            <a:r>
              <a:rPr lang="es-CO" sz="2300" i="1" dirty="0" smtClean="0">
                <a:solidFill>
                  <a:schemeClr val="bg1"/>
                </a:solidFill>
                <a:effectLst>
                  <a:outerShdw blurRad="38100" dist="38100" dir="2700000" algn="tl">
                    <a:srgbClr val="000000">
                      <a:alpha val="43137"/>
                    </a:srgbClr>
                  </a:outerShdw>
                </a:effectLst>
              </a:rPr>
              <a:t>como…, !no!..., </a:t>
            </a:r>
            <a:r>
              <a:rPr lang="es-CO" sz="2300" i="1" u="sng" dirty="0">
                <a:solidFill>
                  <a:schemeClr val="bg1"/>
                </a:solidFill>
                <a:effectLst>
                  <a:outerShdw blurRad="38100" dist="38100" dir="2700000" algn="tl">
                    <a:srgbClr val="000000">
                      <a:alpha val="43137"/>
                    </a:srgbClr>
                  </a:outerShdw>
                </a:effectLst>
              </a:rPr>
              <a:t>encontrar esa manera de realmente tratar de salir</a:t>
            </a:r>
            <a:r>
              <a:rPr lang="es-CO" sz="2300" i="1" dirty="0">
                <a:solidFill>
                  <a:schemeClr val="bg1"/>
                </a:solidFill>
                <a:effectLst>
                  <a:outerShdw blurRad="38100" dist="38100" dir="2700000" algn="tl">
                    <a:srgbClr val="000000">
                      <a:alpha val="43137"/>
                    </a:srgbClr>
                  </a:outerShdw>
                </a:effectLst>
              </a:rPr>
              <a:t>, salir así </a:t>
            </a:r>
            <a:r>
              <a:rPr lang="es-CO" sz="2300" i="1" dirty="0" smtClean="0">
                <a:solidFill>
                  <a:schemeClr val="bg1"/>
                </a:solidFill>
                <a:effectLst>
                  <a:outerShdw blurRad="38100" dist="38100" dir="2700000" algn="tl">
                    <a:srgbClr val="000000">
                      <a:alpha val="43137"/>
                    </a:srgbClr>
                  </a:outerShdw>
                </a:effectLst>
              </a:rPr>
              <a:t>sea </a:t>
            </a:r>
            <a:r>
              <a:rPr lang="es-CO" sz="2300" i="1" dirty="0">
                <a:solidFill>
                  <a:schemeClr val="bg1"/>
                </a:solidFill>
                <a:effectLst>
                  <a:outerShdw blurRad="38100" dist="38100" dir="2700000" algn="tl">
                    <a:srgbClr val="000000">
                      <a:alpha val="43137"/>
                    </a:srgbClr>
                  </a:outerShdw>
                </a:effectLst>
              </a:rPr>
              <a:t>que sea muy </a:t>
            </a:r>
            <a:r>
              <a:rPr lang="es-CO" sz="2300" i="1" dirty="0" smtClean="0">
                <a:solidFill>
                  <a:schemeClr val="bg1"/>
                </a:solidFill>
                <a:effectLst>
                  <a:outerShdw blurRad="38100" dist="38100" dir="2700000" algn="tl">
                    <a:srgbClr val="000000">
                      <a:alpha val="43137"/>
                    </a:srgbClr>
                  </a:outerShdw>
                </a:effectLst>
              </a:rPr>
              <a:t>duro, </a:t>
            </a:r>
            <a:r>
              <a:rPr lang="es-CO" sz="2300" i="1" dirty="0">
                <a:solidFill>
                  <a:schemeClr val="bg1"/>
                </a:solidFill>
                <a:effectLst>
                  <a:outerShdw blurRad="38100" dist="38100" dir="2700000" algn="tl">
                    <a:srgbClr val="000000">
                      <a:alpha val="43137"/>
                    </a:srgbClr>
                  </a:outerShdw>
                </a:effectLst>
              </a:rPr>
              <a:t>y pase lo que </a:t>
            </a:r>
            <a:r>
              <a:rPr lang="es-CO" sz="2300" i="1" dirty="0" smtClean="0">
                <a:solidFill>
                  <a:schemeClr val="bg1"/>
                </a:solidFill>
                <a:effectLst>
                  <a:outerShdw blurRad="38100" dist="38100" dir="2700000" algn="tl">
                    <a:srgbClr val="000000">
                      <a:alpha val="43137"/>
                    </a:srgbClr>
                  </a:outerShdw>
                </a:effectLst>
              </a:rPr>
              <a:t>pase, </a:t>
            </a:r>
            <a:r>
              <a:rPr lang="es-CO" sz="2300" i="1" dirty="0">
                <a:solidFill>
                  <a:schemeClr val="bg1"/>
                </a:solidFill>
                <a:effectLst>
                  <a:outerShdw blurRad="38100" dist="38100" dir="2700000" algn="tl">
                    <a:srgbClr val="000000">
                      <a:alpha val="43137"/>
                    </a:srgbClr>
                  </a:outerShdw>
                </a:effectLst>
              </a:rPr>
              <a:t>y se venga lo que se venga, afrontar lo que se </a:t>
            </a:r>
            <a:r>
              <a:rPr lang="es-CO" sz="2300" i="1" dirty="0" smtClean="0">
                <a:solidFill>
                  <a:schemeClr val="bg1"/>
                </a:solidFill>
                <a:effectLst>
                  <a:outerShdw blurRad="38100" dist="38100" dir="2700000" algn="tl">
                    <a:srgbClr val="000000">
                      <a:alpha val="43137"/>
                    </a:srgbClr>
                  </a:outerShdw>
                </a:effectLst>
              </a:rPr>
              <a:t>venga y salir adelante </a:t>
            </a:r>
            <a:r>
              <a:rPr lang="es-CO" sz="2300" i="1" dirty="0">
                <a:solidFill>
                  <a:schemeClr val="bg1"/>
                </a:solidFill>
                <a:effectLst>
                  <a:outerShdw blurRad="38100" dist="38100" dir="2700000" algn="tl">
                    <a:srgbClr val="000000">
                      <a:alpha val="43137"/>
                    </a:srgbClr>
                  </a:outerShdw>
                </a:effectLst>
              </a:rPr>
              <a:t>(Didier).</a:t>
            </a:r>
            <a:endParaRPr lang="es-CO" sz="2300" dirty="0">
              <a:solidFill>
                <a:schemeClr val="bg1"/>
              </a:solidFill>
              <a:effectLst>
                <a:outerShdw blurRad="38100" dist="38100" dir="2700000" algn="tl">
                  <a:srgbClr val="000000">
                    <a:alpha val="43137"/>
                  </a:srgbClr>
                </a:outerShdw>
              </a:effectLst>
            </a:endParaRPr>
          </a:p>
        </p:txBody>
      </p:sp>
      <p:sp>
        <p:nvSpPr>
          <p:cNvPr id="10" name="9 Rectángulo"/>
          <p:cNvSpPr/>
          <p:nvPr/>
        </p:nvSpPr>
        <p:spPr>
          <a:xfrm>
            <a:off x="557557" y="1104285"/>
            <a:ext cx="8187678" cy="1154162"/>
          </a:xfrm>
          <a:prstGeom prst="rect">
            <a:avLst/>
          </a:prstGeom>
        </p:spPr>
        <p:txBody>
          <a:bodyPr wrap="square">
            <a:spAutoFit/>
          </a:bodyPr>
          <a:lstStyle/>
          <a:p>
            <a:pPr algn="just"/>
            <a:r>
              <a:rPr lang="es-CO" sz="2300" i="1" dirty="0">
                <a:solidFill>
                  <a:schemeClr val="bg1"/>
                </a:solidFill>
                <a:effectLst>
                  <a:outerShdw blurRad="38100" dist="38100" dir="2700000" algn="tl">
                    <a:srgbClr val="000000">
                      <a:alpha val="43137"/>
                    </a:srgbClr>
                  </a:outerShdw>
                </a:effectLst>
              </a:rPr>
              <a:t>"</a:t>
            </a:r>
            <a:r>
              <a:rPr lang="es-CO" sz="2300" i="1" u="sng" dirty="0">
                <a:solidFill>
                  <a:schemeClr val="bg1"/>
                </a:solidFill>
                <a:effectLst>
                  <a:outerShdw blurRad="38100" dist="38100" dir="2700000" algn="tl">
                    <a:srgbClr val="000000">
                      <a:alpha val="43137"/>
                    </a:srgbClr>
                  </a:outerShdw>
                </a:effectLst>
              </a:rPr>
              <a:t>No te dejes vencer, sigue luchando por un nuevo amanecer</a:t>
            </a:r>
            <a:r>
              <a:rPr lang="es-CO" sz="2300" i="1" dirty="0">
                <a:solidFill>
                  <a:schemeClr val="bg1"/>
                </a:solidFill>
                <a:effectLst>
                  <a:outerShdw blurRad="38100" dist="38100" dir="2700000" algn="tl">
                    <a:srgbClr val="000000">
                      <a:alpha val="43137"/>
                    </a:srgbClr>
                  </a:outerShdw>
                </a:effectLst>
              </a:rPr>
              <a:t>, hay tantas cosas por ver, la sonrisa de un niño, la caricia de una tierna mujer (…)" </a:t>
            </a:r>
            <a:r>
              <a:rPr lang="es-CO" sz="2300" i="1" dirty="0" smtClean="0">
                <a:solidFill>
                  <a:schemeClr val="bg1"/>
                </a:solidFill>
                <a:effectLst>
                  <a:outerShdw blurRad="38100" dist="38100" dir="2700000" algn="tl">
                    <a:srgbClr val="000000">
                      <a:alpha val="43137"/>
                    </a:srgbClr>
                  </a:outerShdw>
                </a:effectLst>
              </a:rPr>
              <a:t>        (</a:t>
            </a:r>
            <a:r>
              <a:rPr lang="es-CO" sz="2300" i="1" dirty="0">
                <a:solidFill>
                  <a:schemeClr val="bg1"/>
                </a:solidFill>
                <a:effectLst>
                  <a:outerShdw blurRad="38100" dist="38100" dir="2700000" algn="tl">
                    <a:srgbClr val="000000">
                      <a:alpha val="43137"/>
                    </a:srgbClr>
                  </a:outerShdw>
                </a:effectLst>
              </a:rPr>
              <a:t>Canción </a:t>
            </a:r>
            <a:r>
              <a:rPr lang="es-CO" sz="2300" i="1" dirty="0" smtClean="0">
                <a:solidFill>
                  <a:schemeClr val="bg1"/>
                </a:solidFill>
                <a:effectLst>
                  <a:outerShdw blurRad="38100" dist="38100" dir="2700000" algn="tl">
                    <a:srgbClr val="000000">
                      <a:alpha val="43137"/>
                    </a:srgbClr>
                  </a:outerShdw>
                </a:effectLst>
              </a:rPr>
              <a:t>FF “Violencia de mi Comuna”).</a:t>
            </a:r>
            <a:endParaRPr lang="es-CO" sz="2300" dirty="0">
              <a:solidFill>
                <a:schemeClr val="bg1"/>
              </a:solidFill>
              <a:effectLst>
                <a:outerShdw blurRad="38100" dist="38100" dir="2700000" algn="tl">
                  <a:srgbClr val="000000">
                    <a:alpha val="43137"/>
                  </a:srgbClr>
                </a:outerShdw>
              </a:effectLst>
            </a:endParaRPr>
          </a:p>
        </p:txBody>
      </p:sp>
      <p:sp>
        <p:nvSpPr>
          <p:cNvPr id="3" name="2 Rectángulo">
            <a:hlinkClick r:id="rId3" action="ppaction://hlinkfile"/>
          </p:cNvPr>
          <p:cNvSpPr/>
          <p:nvPr/>
        </p:nvSpPr>
        <p:spPr>
          <a:xfrm>
            <a:off x="2071533" y="2005211"/>
            <a:ext cx="327659" cy="1846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1" name="Picture 2" descr="G:\arma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896" y="5270435"/>
            <a:ext cx="1236752" cy="1378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470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7" name="6 CuadroTexto"/>
          <p:cNvSpPr txBox="1"/>
          <p:nvPr/>
        </p:nvSpPr>
        <p:spPr>
          <a:xfrm>
            <a:off x="755576" y="2222862"/>
            <a:ext cx="7848872" cy="2862322"/>
          </a:xfrm>
          <a:prstGeom prst="rect">
            <a:avLst/>
          </a:prstGeom>
          <a:noFill/>
        </p:spPr>
        <p:txBody>
          <a:bodyPr wrap="square">
            <a:spAutoFit/>
          </a:bodyPr>
          <a:lstStyle/>
          <a:p>
            <a:pPr fontAlgn="auto">
              <a:spcBef>
                <a:spcPts val="0"/>
              </a:spcBef>
              <a:spcAft>
                <a:spcPts val="0"/>
              </a:spcAft>
              <a:defRPr/>
            </a:pPr>
            <a:endParaRPr lang="es-CO" sz="3000" dirty="0">
              <a:effectLst>
                <a:outerShdw blurRad="38100" dist="38100" dir="2700000" algn="tl">
                  <a:srgbClr val="000000">
                    <a:alpha val="43137"/>
                  </a:srgbClr>
                </a:outerShdw>
              </a:effectLst>
              <a:latin typeface="+mn-lt"/>
              <a:cs typeface="+mn-cs"/>
            </a:endParaRPr>
          </a:p>
          <a:p>
            <a:pPr fontAlgn="auto">
              <a:spcBef>
                <a:spcPts val="0"/>
              </a:spcBef>
              <a:spcAft>
                <a:spcPts val="0"/>
              </a:spcAft>
              <a:defRPr/>
            </a:pPr>
            <a:r>
              <a:rPr lang="es-CO" sz="3000" b="1" u="sng" dirty="0" smtClean="0">
                <a:solidFill>
                  <a:srgbClr val="FFFF00"/>
                </a:solidFill>
                <a:effectLst>
                  <a:outerShdw blurRad="38100" dist="38100" dir="2700000" algn="tl">
                    <a:srgbClr val="000000">
                      <a:alpha val="43137"/>
                    </a:srgbClr>
                  </a:outerShdw>
                </a:effectLst>
                <a:latin typeface="+mn-lt"/>
                <a:cs typeface="+mn-cs"/>
              </a:rPr>
              <a:t>Metáfora</a:t>
            </a:r>
            <a:r>
              <a:rPr lang="es-CO" sz="3000" b="1" dirty="0" smtClean="0">
                <a:solidFill>
                  <a:srgbClr val="FFFF00"/>
                </a:solidFill>
                <a:effectLst>
                  <a:outerShdw blurRad="38100" dist="38100" dir="2700000" algn="tl">
                    <a:srgbClr val="000000">
                      <a:alpha val="43137"/>
                    </a:srgbClr>
                  </a:outerShdw>
                </a:effectLst>
                <a:latin typeface="+mn-lt"/>
                <a:cs typeface="+mn-cs"/>
              </a:rPr>
              <a:t>: </a:t>
            </a:r>
            <a:r>
              <a:rPr lang="es-CO" sz="3000" b="1" dirty="0" smtClean="0">
                <a:solidFill>
                  <a:schemeClr val="accent3">
                    <a:lumMod val="20000"/>
                    <a:lumOff val="80000"/>
                  </a:schemeClr>
                </a:solidFill>
                <a:effectLst>
                  <a:outerShdw blurRad="38100" dist="38100" dir="2700000" algn="tl">
                    <a:srgbClr val="000000">
                      <a:alpha val="43137"/>
                    </a:srgbClr>
                  </a:outerShdw>
                </a:effectLst>
                <a:latin typeface="+mn-lt"/>
                <a:cs typeface="+mn-cs"/>
              </a:rPr>
              <a:t>Dar </a:t>
            </a:r>
            <a:r>
              <a:rPr lang="es-CO" sz="3000" b="1" dirty="0">
                <a:solidFill>
                  <a:schemeClr val="accent3">
                    <a:lumMod val="20000"/>
                    <a:lumOff val="80000"/>
                  </a:schemeClr>
                </a:solidFill>
                <a:effectLst>
                  <a:outerShdw blurRad="38100" dist="38100" dir="2700000" algn="tl">
                    <a:srgbClr val="000000">
                      <a:alpha val="43137"/>
                    </a:srgbClr>
                  </a:outerShdw>
                </a:effectLst>
                <a:latin typeface="+mn-lt"/>
                <a:cs typeface="+mn-cs"/>
              </a:rPr>
              <a:t>una señal de </a:t>
            </a:r>
            <a:r>
              <a:rPr lang="es-CO" sz="3000" b="1" dirty="0" smtClean="0">
                <a:solidFill>
                  <a:schemeClr val="accent3">
                    <a:lumMod val="20000"/>
                    <a:lumOff val="80000"/>
                  </a:schemeClr>
                </a:solidFill>
                <a:effectLst>
                  <a:outerShdw blurRad="38100" dist="38100" dir="2700000" algn="tl">
                    <a:srgbClr val="000000">
                      <a:alpha val="43137"/>
                    </a:srgbClr>
                  </a:outerShdw>
                </a:effectLst>
                <a:latin typeface="+mn-lt"/>
                <a:cs typeface="+mn-cs"/>
              </a:rPr>
              <a:t>vida</a:t>
            </a:r>
          </a:p>
          <a:p>
            <a:pPr fontAlgn="auto">
              <a:spcBef>
                <a:spcPts val="0"/>
              </a:spcBef>
              <a:spcAft>
                <a:spcPts val="0"/>
              </a:spcAft>
              <a:defRPr/>
            </a:pPr>
            <a:endParaRPr lang="es-CO" sz="3000" b="1" dirty="0">
              <a:solidFill>
                <a:schemeClr val="accent3">
                  <a:lumMod val="20000"/>
                  <a:lumOff val="80000"/>
                </a:schemeClr>
              </a:solidFill>
              <a:effectLst>
                <a:outerShdw blurRad="38100" dist="38100" dir="2700000" algn="tl">
                  <a:srgbClr val="000000">
                    <a:alpha val="43137"/>
                  </a:srgbClr>
                </a:outerShdw>
              </a:effectLst>
              <a:latin typeface="+mn-lt"/>
              <a:cs typeface="+mn-cs"/>
            </a:endParaRPr>
          </a:p>
          <a:p>
            <a:pPr marL="285750" indent="-285750" fontAlgn="auto">
              <a:spcBef>
                <a:spcPts val="0"/>
              </a:spcBef>
              <a:spcAft>
                <a:spcPts val="0"/>
              </a:spcAft>
              <a:buFont typeface="Arial" charset="0"/>
              <a:buChar char="•"/>
              <a:defRPr/>
            </a:pPr>
            <a:r>
              <a:rPr lang="es-CO" sz="3000" dirty="0">
                <a:solidFill>
                  <a:schemeClr val="bg1"/>
                </a:solidFill>
                <a:effectLst>
                  <a:outerShdw blurRad="38100" dist="38100" dir="2700000" algn="tl">
                    <a:srgbClr val="000000">
                      <a:alpha val="43137"/>
                    </a:srgbClr>
                  </a:outerShdw>
                </a:effectLst>
                <a:latin typeface="+mn-lt"/>
                <a:cs typeface="+mn-cs"/>
              </a:rPr>
              <a:t>Dar una semilla de confianza</a:t>
            </a:r>
          </a:p>
          <a:p>
            <a:pPr marL="285750" indent="-285750" fontAlgn="auto">
              <a:spcBef>
                <a:spcPts val="0"/>
              </a:spcBef>
              <a:spcAft>
                <a:spcPts val="0"/>
              </a:spcAft>
              <a:buFont typeface="Arial" charset="0"/>
              <a:buChar char="•"/>
              <a:defRPr/>
            </a:pPr>
            <a:r>
              <a:rPr lang="es-CO" sz="3000" dirty="0">
                <a:solidFill>
                  <a:schemeClr val="bg1"/>
                </a:solidFill>
                <a:effectLst>
                  <a:outerShdw blurRad="38100" dist="38100" dir="2700000" algn="tl">
                    <a:srgbClr val="000000">
                      <a:alpha val="43137"/>
                    </a:srgbClr>
                  </a:outerShdw>
                </a:effectLst>
                <a:latin typeface="+mn-lt"/>
                <a:cs typeface="+mn-cs"/>
              </a:rPr>
              <a:t>Apoyar a todo el mundo</a:t>
            </a:r>
          </a:p>
          <a:p>
            <a:pPr marL="285750" indent="-285750" fontAlgn="auto">
              <a:spcBef>
                <a:spcPts val="0"/>
              </a:spcBef>
              <a:spcAft>
                <a:spcPts val="0"/>
              </a:spcAft>
              <a:buFont typeface="Arial" charset="0"/>
              <a:buChar char="•"/>
              <a:defRPr/>
            </a:pPr>
            <a:r>
              <a:rPr lang="es-CO" sz="3000" dirty="0">
                <a:solidFill>
                  <a:schemeClr val="bg1"/>
                </a:solidFill>
                <a:effectLst>
                  <a:outerShdw blurRad="38100" dist="38100" dir="2700000" algn="tl">
                    <a:srgbClr val="000000">
                      <a:alpha val="43137"/>
                    </a:srgbClr>
                  </a:outerShdw>
                </a:effectLst>
                <a:latin typeface="+mn-lt"/>
                <a:cs typeface="+mn-cs"/>
              </a:rPr>
              <a:t>Tener las manos abiertas a todo el mundo</a:t>
            </a:r>
          </a:p>
        </p:txBody>
      </p:sp>
      <p:sp>
        <p:nvSpPr>
          <p:cNvPr id="11" name="TextBox 10"/>
          <p:cNvSpPr txBox="1"/>
          <p:nvPr/>
        </p:nvSpPr>
        <p:spPr>
          <a:xfrm>
            <a:off x="2843808" y="1704578"/>
            <a:ext cx="3206327" cy="446276"/>
          </a:xfrm>
          <a:prstGeom prst="rect">
            <a:avLst/>
          </a:prstGeom>
          <a:solidFill>
            <a:schemeClr val="accent5">
              <a:lumMod val="20000"/>
              <a:lumOff val="80000"/>
            </a:schemeClr>
          </a:solidFill>
        </p:spPr>
        <p:txBody>
          <a:bodyPr wrap="none" rtlCol="0">
            <a:spAutoFit/>
          </a:bodyPr>
          <a:lstStyle/>
          <a:p>
            <a:r>
              <a:rPr lang="es-CO" sz="2300" b="1" u="sng" dirty="0" smtClean="0">
                <a:solidFill>
                  <a:srgbClr val="C00000"/>
                </a:solidFill>
              </a:rPr>
              <a:t>Ser un apoyo para otros</a:t>
            </a:r>
            <a:endParaRPr lang="es-CO" sz="2300" b="1" u="sng" dirty="0">
              <a:solidFill>
                <a:srgbClr val="C00000"/>
              </a:solidFill>
            </a:endParaRPr>
          </a:p>
        </p:txBody>
      </p:sp>
      <p:sp>
        <p:nvSpPr>
          <p:cNvPr id="8" name="Oval 8"/>
          <p:cNvSpPr/>
          <p:nvPr/>
        </p:nvSpPr>
        <p:spPr>
          <a:xfrm>
            <a:off x="201485" y="281187"/>
            <a:ext cx="2376265" cy="690033"/>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1"/>
                </a:solidFill>
              </a:rPr>
              <a:t>Repertorios interpretativos</a:t>
            </a:r>
            <a:endParaRPr lang="es-CO" b="1" dirty="0">
              <a:solidFill>
                <a:schemeClr val="tx1"/>
              </a:solidFill>
            </a:endParaRPr>
          </a:p>
        </p:txBody>
      </p:sp>
      <p:pic>
        <p:nvPicPr>
          <p:cNvPr id="10" name="Picture 3" descr="G:\arma 1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724" y="5431482"/>
            <a:ext cx="1598964" cy="1165870"/>
          </a:xfrm>
          <a:prstGeom prst="rect">
            <a:avLst/>
          </a:prstGeom>
          <a:noFill/>
          <a:extLst>
            <a:ext uri="{909E8E84-426E-40DD-AFC4-6F175D3DCCD1}">
              <a14:hiddenFill xmlns:a14="http://schemas.microsoft.com/office/drawing/2010/main">
                <a:solidFill>
                  <a:srgbClr val="FFFFFF"/>
                </a:solidFill>
              </a14:hiddenFill>
            </a:ext>
          </a:extLst>
        </p:spPr>
      </p:pic>
      <p:sp>
        <p:nvSpPr>
          <p:cNvPr id="13" name="12 Rectángulo"/>
          <p:cNvSpPr/>
          <p:nvPr/>
        </p:nvSpPr>
        <p:spPr>
          <a:xfrm>
            <a:off x="4659957" y="1043444"/>
            <a:ext cx="4194161" cy="369332"/>
          </a:xfrm>
          <a:prstGeom prst="rect">
            <a:avLst/>
          </a:prstGeom>
        </p:spPr>
        <p:txBody>
          <a:bodyPr wrap="none">
            <a:spAutoFit/>
          </a:bodyPr>
          <a:lstStyle/>
          <a:p>
            <a:pPr algn="just">
              <a:spcBef>
                <a:spcPct val="0"/>
              </a:spcBef>
              <a:defRPr/>
            </a:pPr>
            <a:r>
              <a:rPr lang="es-CO" b="1" u="sng" dirty="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Práctica prosocial brindar y recibir apoyo</a:t>
            </a:r>
            <a:r>
              <a:rPr lang="es-CO" b="1" dirty="0">
                <a:solidFill>
                  <a:srgbClr val="FFFF00"/>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867998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6" name="5 Rectángulo"/>
          <p:cNvSpPr/>
          <p:nvPr/>
        </p:nvSpPr>
        <p:spPr>
          <a:xfrm>
            <a:off x="1147997" y="1556792"/>
            <a:ext cx="7344815" cy="3170099"/>
          </a:xfrm>
          <a:prstGeom prst="rect">
            <a:avLst/>
          </a:prstGeom>
        </p:spPr>
        <p:txBody>
          <a:bodyPr wrap="square">
            <a:spAutoFit/>
          </a:bodyPr>
          <a:lstStyle/>
          <a:p>
            <a:r>
              <a:rPr lang="es-CO" sz="4000" dirty="0" smtClean="0">
                <a:solidFill>
                  <a:schemeClr val="bg1"/>
                </a:solidFill>
                <a:effectLst>
                  <a:outerShdw blurRad="38100" dist="38100" dir="2700000" algn="tl">
                    <a:srgbClr val="000000">
                      <a:alpha val="43137"/>
                    </a:srgbClr>
                  </a:outerShdw>
                </a:effectLst>
              </a:rPr>
              <a:t>“El </a:t>
            </a:r>
            <a:r>
              <a:rPr lang="es-CO" sz="4000" dirty="0">
                <a:solidFill>
                  <a:schemeClr val="bg1"/>
                </a:solidFill>
                <a:effectLst>
                  <a:outerShdw blurRad="38100" dist="38100" dir="2700000" algn="tl">
                    <a:srgbClr val="000000">
                      <a:alpha val="43137"/>
                    </a:srgbClr>
                  </a:outerShdw>
                </a:effectLst>
              </a:rPr>
              <a:t>grupo trata de </a:t>
            </a:r>
            <a:r>
              <a:rPr lang="es-CO" sz="4000" u="sng" dirty="0">
                <a:solidFill>
                  <a:schemeClr val="bg1"/>
                </a:solidFill>
                <a:effectLst>
                  <a:outerShdw blurRad="38100" dist="38100" dir="2700000" algn="tl">
                    <a:srgbClr val="000000">
                      <a:alpha val="43137"/>
                    </a:srgbClr>
                  </a:outerShdw>
                </a:effectLst>
              </a:rPr>
              <a:t>dar en sus canciones una señal de vida</a:t>
            </a:r>
            <a:r>
              <a:rPr lang="es-CO" sz="4000" dirty="0">
                <a:solidFill>
                  <a:schemeClr val="bg1"/>
                </a:solidFill>
                <a:effectLst>
                  <a:outerShdw blurRad="38100" dist="38100" dir="2700000" algn="tl">
                    <a:srgbClr val="000000">
                      <a:alpha val="43137"/>
                    </a:srgbClr>
                  </a:outerShdw>
                </a:effectLst>
              </a:rPr>
              <a:t>, para cada cosa, </a:t>
            </a:r>
            <a:r>
              <a:rPr lang="es-CO" sz="4000" dirty="0" smtClean="0">
                <a:solidFill>
                  <a:schemeClr val="bg1"/>
                </a:solidFill>
                <a:effectLst>
                  <a:outerShdw blurRad="38100" dist="38100" dir="2700000" algn="tl">
                    <a:srgbClr val="000000">
                      <a:alpha val="43137"/>
                    </a:srgbClr>
                  </a:outerShdw>
                </a:effectLst>
              </a:rPr>
              <a:t>invitando </a:t>
            </a:r>
            <a:r>
              <a:rPr lang="es-CO" sz="4000" dirty="0">
                <a:solidFill>
                  <a:schemeClr val="bg1"/>
                </a:solidFill>
                <a:effectLst>
                  <a:outerShdw blurRad="38100" dist="38100" dir="2700000" algn="tl">
                    <a:srgbClr val="000000">
                      <a:alpha val="43137"/>
                    </a:srgbClr>
                  </a:outerShdw>
                </a:effectLst>
              </a:rPr>
              <a:t>como para que salga de ese </a:t>
            </a:r>
            <a:r>
              <a:rPr lang="es-CO" sz="4000" u="sng" dirty="0">
                <a:solidFill>
                  <a:schemeClr val="bg1"/>
                </a:solidFill>
                <a:effectLst>
                  <a:outerShdw blurRad="38100" dist="38100" dir="2700000" algn="tl">
                    <a:srgbClr val="000000">
                      <a:alpha val="43137"/>
                    </a:srgbClr>
                  </a:outerShdw>
                </a:effectLst>
              </a:rPr>
              <a:t>encierro mental</a:t>
            </a:r>
            <a:r>
              <a:rPr lang="es-CO" sz="4000" dirty="0">
                <a:solidFill>
                  <a:schemeClr val="bg1"/>
                </a:solidFill>
                <a:effectLst>
                  <a:outerShdw blurRad="38100" dist="38100" dir="2700000" algn="tl">
                    <a:srgbClr val="000000">
                      <a:alpha val="43137"/>
                    </a:srgbClr>
                  </a:outerShdw>
                </a:effectLst>
              </a:rPr>
              <a:t> en el que </a:t>
            </a:r>
            <a:r>
              <a:rPr lang="es-CO" sz="4000" dirty="0" smtClean="0">
                <a:solidFill>
                  <a:schemeClr val="bg1"/>
                </a:solidFill>
                <a:effectLst>
                  <a:outerShdw blurRad="38100" dist="38100" dir="2700000" algn="tl">
                    <a:srgbClr val="000000">
                      <a:alpha val="43137"/>
                    </a:srgbClr>
                  </a:outerShdw>
                </a:effectLst>
              </a:rPr>
              <a:t>está” </a:t>
            </a:r>
            <a:r>
              <a:rPr lang="es-CO" sz="4000" dirty="0" smtClean="0">
                <a:solidFill>
                  <a:schemeClr val="bg1"/>
                </a:solidFill>
                <a:effectLst>
                  <a:outerShdw blurRad="38100" dist="38100" dir="2700000" algn="tl">
                    <a:srgbClr val="000000">
                      <a:alpha val="43137"/>
                    </a:srgbClr>
                  </a:outerShdw>
                </a:effectLst>
              </a:rPr>
              <a:t>(Camilo).</a:t>
            </a:r>
            <a:endParaRPr lang="es-CO" sz="4000" dirty="0">
              <a:solidFill>
                <a:schemeClr val="bg1"/>
              </a:solidFill>
              <a:effectLst>
                <a:outerShdw blurRad="38100" dist="38100" dir="2700000" algn="tl">
                  <a:srgbClr val="000000">
                    <a:alpha val="43137"/>
                  </a:srgbClr>
                </a:outerShdw>
              </a:effectLst>
            </a:endParaRPr>
          </a:p>
        </p:txBody>
      </p:sp>
      <p:pic>
        <p:nvPicPr>
          <p:cNvPr id="1027" name="Picture 3" descr="C:\Users\Bibiana\Dropbox\MAESTRIA. TESIS DE GRADO. 06 JUNIO 2016\7. TRABAJO DE GRADO. MAESTRIA\SIMPOSIOS\3. SIMPOSIO\otras imagenes para simposio\arma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831995"/>
            <a:ext cx="1368152" cy="1765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32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3" name="2 Rectángulo"/>
          <p:cNvSpPr/>
          <p:nvPr/>
        </p:nvSpPr>
        <p:spPr>
          <a:xfrm>
            <a:off x="558299" y="1197907"/>
            <a:ext cx="8064896" cy="4247317"/>
          </a:xfrm>
          <a:prstGeom prst="rect">
            <a:avLst/>
          </a:prstGeom>
        </p:spPr>
        <p:txBody>
          <a:bodyPr wrap="square">
            <a:spAutoFit/>
          </a:bodyPr>
          <a:lstStyle/>
          <a:p>
            <a:pPr algn="just"/>
            <a:r>
              <a:rPr lang="es-CO" sz="2700" dirty="0">
                <a:solidFill>
                  <a:schemeClr val="bg1"/>
                </a:solidFill>
                <a:effectLst>
                  <a:outerShdw blurRad="38100" dist="38100" dir="2700000" algn="tl">
                    <a:srgbClr val="000000">
                      <a:alpha val="43137"/>
                    </a:srgbClr>
                  </a:outerShdw>
                </a:effectLst>
              </a:rPr>
              <a:t>Los repertorios vinculados a partir de las metáforas </a:t>
            </a:r>
            <a:r>
              <a:rPr lang="es-CO" sz="2700" dirty="0" smtClean="0">
                <a:solidFill>
                  <a:schemeClr val="bg1"/>
                </a:solidFill>
                <a:effectLst>
                  <a:outerShdw blurRad="38100" dist="38100" dir="2700000" algn="tl">
                    <a:srgbClr val="000000">
                      <a:alpha val="43137"/>
                    </a:srgbClr>
                  </a:outerShdw>
                </a:effectLst>
              </a:rPr>
              <a:t>mencionadas, </a:t>
            </a:r>
            <a:r>
              <a:rPr lang="es-CO" sz="2700" dirty="0">
                <a:solidFill>
                  <a:schemeClr val="bg1"/>
                </a:solidFill>
                <a:effectLst>
                  <a:outerShdw blurRad="38100" dist="38100" dir="2700000" algn="tl">
                    <a:srgbClr val="000000">
                      <a:alpha val="43137"/>
                    </a:srgbClr>
                  </a:outerShdw>
                </a:effectLst>
              </a:rPr>
              <a:t>indican que es en el </a:t>
            </a:r>
            <a:r>
              <a:rPr lang="es-CO" sz="2700" u="sng" dirty="0">
                <a:solidFill>
                  <a:srgbClr val="FFFF00"/>
                </a:solidFill>
                <a:effectLst>
                  <a:outerShdw blurRad="38100" dist="38100" dir="2700000" algn="tl">
                    <a:srgbClr val="000000">
                      <a:alpha val="43137"/>
                    </a:srgbClr>
                  </a:outerShdw>
                </a:effectLst>
              </a:rPr>
              <a:t>grupo percibido como familia</a:t>
            </a:r>
            <a:r>
              <a:rPr lang="es-CO" sz="2700" dirty="0">
                <a:solidFill>
                  <a:srgbClr val="FFFF00"/>
                </a:solidFill>
                <a:effectLst>
                  <a:outerShdw blurRad="38100" dist="38100" dir="2700000" algn="tl">
                    <a:srgbClr val="000000">
                      <a:alpha val="43137"/>
                    </a:srgbClr>
                  </a:outerShdw>
                </a:effectLst>
              </a:rPr>
              <a:t> </a:t>
            </a:r>
            <a:r>
              <a:rPr lang="es-CO" sz="2700" dirty="0">
                <a:solidFill>
                  <a:schemeClr val="bg1"/>
                </a:solidFill>
                <a:effectLst>
                  <a:outerShdw blurRad="38100" dist="38100" dir="2700000" algn="tl">
                    <a:srgbClr val="000000">
                      <a:alpha val="43137"/>
                    </a:srgbClr>
                  </a:outerShdw>
                </a:effectLst>
              </a:rPr>
              <a:t>en el que se </a:t>
            </a:r>
            <a:r>
              <a:rPr lang="es-CO" sz="2700" u="sng" dirty="0">
                <a:solidFill>
                  <a:srgbClr val="FFFF00"/>
                </a:solidFill>
                <a:effectLst>
                  <a:outerShdw blurRad="38100" dist="38100" dir="2700000" algn="tl">
                    <a:srgbClr val="000000">
                      <a:alpha val="43137"/>
                    </a:srgbClr>
                  </a:outerShdw>
                </a:effectLst>
              </a:rPr>
              <a:t>busca apoyo</a:t>
            </a:r>
            <a:r>
              <a:rPr lang="es-CO" sz="2700" dirty="0">
                <a:solidFill>
                  <a:schemeClr val="bg1"/>
                </a:solidFill>
                <a:effectLst>
                  <a:outerShdw blurRad="38100" dist="38100" dir="2700000" algn="tl">
                    <a:srgbClr val="000000">
                      <a:alpha val="43137"/>
                    </a:srgbClr>
                  </a:outerShdw>
                </a:effectLst>
              </a:rPr>
              <a:t>, para luego con todos los conocimientos </a:t>
            </a:r>
            <a:r>
              <a:rPr lang="es-CO" sz="2700" u="sng" dirty="0">
                <a:solidFill>
                  <a:srgbClr val="FFFF00"/>
                </a:solidFill>
                <a:effectLst>
                  <a:outerShdw blurRad="38100" dist="38100" dir="2700000" algn="tl">
                    <a:srgbClr val="000000">
                      <a:alpha val="43137"/>
                    </a:srgbClr>
                  </a:outerShdw>
                </a:effectLst>
              </a:rPr>
              <a:t>emprender acciones por su propia cuenta</a:t>
            </a:r>
            <a:r>
              <a:rPr lang="es-CO" sz="2700" dirty="0">
                <a:solidFill>
                  <a:schemeClr val="bg1"/>
                </a:solidFill>
                <a:effectLst>
                  <a:outerShdw blurRad="38100" dist="38100" dir="2700000" algn="tl">
                    <a:srgbClr val="000000">
                      <a:alpha val="43137"/>
                    </a:srgbClr>
                  </a:outerShdw>
                </a:effectLst>
              </a:rPr>
              <a:t>, esto en términos discursivos significa que se crea y se </a:t>
            </a:r>
            <a:r>
              <a:rPr lang="es-CO" sz="2700" u="sng" dirty="0">
                <a:solidFill>
                  <a:srgbClr val="FFFF00"/>
                </a:solidFill>
                <a:effectLst>
                  <a:outerShdw blurRad="38100" dist="38100" dir="2700000" algn="tl">
                    <a:srgbClr val="000000">
                      <a:alpha val="43137"/>
                    </a:srgbClr>
                  </a:outerShdw>
                </a:effectLst>
              </a:rPr>
              <a:t>experimenta la percepción </a:t>
            </a:r>
            <a:r>
              <a:rPr lang="es-CO" sz="2700" u="sng" dirty="0" smtClean="0">
                <a:solidFill>
                  <a:srgbClr val="FFFF00"/>
                </a:solidFill>
                <a:effectLst>
                  <a:outerShdw blurRad="38100" dist="38100" dir="2700000" algn="tl">
                    <a:srgbClr val="000000">
                      <a:alpha val="43137"/>
                    </a:srgbClr>
                  </a:outerShdw>
                </a:effectLst>
              </a:rPr>
              <a:t>de no </a:t>
            </a:r>
            <a:r>
              <a:rPr lang="es-CO" sz="2700" u="sng" dirty="0">
                <a:solidFill>
                  <a:srgbClr val="FFFF00"/>
                </a:solidFill>
                <a:effectLst>
                  <a:outerShdw blurRad="38100" dist="38100" dir="2700000" algn="tl">
                    <a:srgbClr val="000000">
                      <a:alpha val="43137"/>
                    </a:srgbClr>
                  </a:outerShdw>
                </a:effectLst>
              </a:rPr>
              <a:t>hallarse solo en el mundo</a:t>
            </a:r>
            <a:r>
              <a:rPr lang="es-CO" sz="2700" dirty="0">
                <a:solidFill>
                  <a:schemeClr val="bg1"/>
                </a:solidFill>
                <a:effectLst>
                  <a:outerShdw blurRad="38100" dist="38100" dir="2700000" algn="tl">
                    <a:srgbClr val="000000">
                      <a:alpha val="43137"/>
                    </a:srgbClr>
                  </a:outerShdw>
                </a:effectLst>
              </a:rPr>
              <a:t>, pues se cuenta </a:t>
            </a:r>
            <a:r>
              <a:rPr lang="es-CO" sz="2700" u="sng" dirty="0">
                <a:solidFill>
                  <a:schemeClr val="bg1"/>
                </a:solidFill>
                <a:effectLst>
                  <a:outerShdw blurRad="38100" dist="38100" dir="2700000" algn="tl">
                    <a:srgbClr val="000000">
                      <a:alpha val="43137"/>
                    </a:srgbClr>
                  </a:outerShdw>
                </a:effectLst>
              </a:rPr>
              <a:t>metafóricamente</a:t>
            </a:r>
            <a:r>
              <a:rPr lang="es-CO" sz="2700" dirty="0">
                <a:solidFill>
                  <a:schemeClr val="bg1"/>
                </a:solidFill>
                <a:effectLst>
                  <a:outerShdw blurRad="38100" dist="38100" dir="2700000" algn="tl">
                    <a:srgbClr val="000000">
                      <a:alpha val="43137"/>
                    </a:srgbClr>
                  </a:outerShdw>
                </a:effectLst>
              </a:rPr>
              <a:t> </a:t>
            </a:r>
            <a:r>
              <a:rPr lang="es-CO" sz="2700" dirty="0" smtClean="0">
                <a:solidFill>
                  <a:schemeClr val="bg1"/>
                </a:solidFill>
                <a:effectLst>
                  <a:outerShdw blurRad="38100" dist="38100" dir="2700000" algn="tl">
                    <a:srgbClr val="000000">
                      <a:alpha val="43137"/>
                    </a:srgbClr>
                  </a:outerShdw>
                </a:effectLst>
              </a:rPr>
              <a:t>con algo similar a una </a:t>
            </a:r>
            <a:r>
              <a:rPr lang="es-CO" sz="2700" u="sng" dirty="0">
                <a:solidFill>
                  <a:srgbClr val="FFFF00"/>
                </a:solidFill>
                <a:effectLst>
                  <a:outerShdw blurRad="38100" dist="38100" dir="2700000" algn="tl">
                    <a:srgbClr val="000000">
                      <a:alpha val="43137"/>
                    </a:srgbClr>
                  </a:outerShdw>
                </a:effectLst>
              </a:rPr>
              <a:t>familia</a:t>
            </a:r>
            <a:r>
              <a:rPr lang="es-CO" sz="2700" dirty="0">
                <a:solidFill>
                  <a:srgbClr val="FFFF00"/>
                </a:solidFill>
                <a:effectLst>
                  <a:outerShdw blurRad="38100" dist="38100" dir="2700000" algn="tl">
                    <a:srgbClr val="000000">
                      <a:alpha val="43137"/>
                    </a:srgbClr>
                  </a:outerShdw>
                </a:effectLst>
              </a:rPr>
              <a:t> </a:t>
            </a:r>
            <a:r>
              <a:rPr lang="es-CO" sz="2700" dirty="0">
                <a:solidFill>
                  <a:schemeClr val="bg1"/>
                </a:solidFill>
                <a:effectLst>
                  <a:outerShdw blurRad="38100" dist="38100" dir="2700000" algn="tl">
                    <a:srgbClr val="000000">
                      <a:alpha val="43137"/>
                    </a:srgbClr>
                  </a:outerShdw>
                </a:effectLst>
              </a:rPr>
              <a:t>a la cual, se puede acudir para brindar y/o recibir apoyo en caso de necesitarse. </a:t>
            </a:r>
          </a:p>
        </p:txBody>
      </p:sp>
      <p:pic>
        <p:nvPicPr>
          <p:cNvPr id="2050" name="Picture 2" descr="C:\Users\Bibiana\Dropbox\MAESTRIA. TESIS DE GRADO. 06 JUNIO 2016\7. TRABAJO DE GRADO. MAESTRIA\SIMPOSIOS\3. SIMPOSIO\otras imagenes para simposio\arma 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1" y="5473973"/>
            <a:ext cx="1224136" cy="1089481"/>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558299" y="581970"/>
            <a:ext cx="1418978" cy="477054"/>
          </a:xfrm>
          <a:prstGeom prst="rect">
            <a:avLst/>
          </a:prstGeom>
          <a:noFill/>
        </p:spPr>
        <p:txBody>
          <a:bodyPr wrap="none" rtlCol="0">
            <a:spAutoFit/>
          </a:bodyPr>
          <a:lstStyle/>
          <a:p>
            <a:r>
              <a:rPr lang="es-CO" sz="2500" b="1" dirty="0" smtClean="0">
                <a:solidFill>
                  <a:srgbClr val="FFFF00"/>
                </a:solidFill>
                <a:effectLst>
                  <a:outerShdw blurRad="38100" dist="38100" dir="2700000" algn="tl">
                    <a:srgbClr val="000000">
                      <a:alpha val="43137"/>
                    </a:srgbClr>
                  </a:outerShdw>
                </a:effectLst>
              </a:rPr>
              <a:t>SÍNTESIS</a:t>
            </a:r>
            <a:endParaRPr lang="es-CO" sz="25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5237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 name="1 Rectángulo"/>
          <p:cNvSpPr/>
          <p:nvPr/>
        </p:nvSpPr>
        <p:spPr>
          <a:xfrm>
            <a:off x="605360" y="3212976"/>
            <a:ext cx="7891164" cy="1938992"/>
          </a:xfrm>
          <a:prstGeom prst="rect">
            <a:avLst/>
          </a:prstGeom>
        </p:spPr>
        <p:txBody>
          <a:bodyPr wrap="square">
            <a:spAutoFit/>
          </a:bodyPr>
          <a:lstStyle/>
          <a:p>
            <a:pPr algn="just"/>
            <a:r>
              <a:rPr lang="es-CO" sz="2400" dirty="0" smtClean="0">
                <a:solidFill>
                  <a:schemeClr val="bg1"/>
                </a:solidFill>
                <a:effectLst>
                  <a:outerShdw blurRad="38100" dist="38100" dir="2700000" algn="tl">
                    <a:srgbClr val="000000">
                      <a:alpha val="43137"/>
                    </a:srgbClr>
                  </a:outerShdw>
                </a:effectLst>
              </a:rPr>
              <a:t>Estos </a:t>
            </a:r>
            <a:r>
              <a:rPr lang="es-CO" sz="2400" u="sng" dirty="0" smtClean="0">
                <a:solidFill>
                  <a:srgbClr val="FFFF00"/>
                </a:solidFill>
                <a:effectLst>
                  <a:outerShdw blurRad="38100" dist="38100" dir="2700000" algn="tl">
                    <a:srgbClr val="000000">
                      <a:alpha val="43137"/>
                    </a:srgbClr>
                  </a:outerShdw>
                </a:effectLst>
              </a:rPr>
              <a:t>vínculos</a:t>
            </a:r>
            <a:r>
              <a:rPr lang="es-CO" sz="2400" dirty="0" smtClean="0">
                <a:solidFill>
                  <a:srgbClr val="FFFF00"/>
                </a:solidFill>
                <a:effectLst>
                  <a:outerShdw blurRad="38100" dist="38100" dir="2700000" algn="tl">
                    <a:srgbClr val="000000">
                      <a:alpha val="43137"/>
                    </a:srgbClr>
                  </a:outerShdw>
                </a:effectLst>
              </a:rPr>
              <a:t> </a:t>
            </a:r>
            <a:r>
              <a:rPr lang="es-CO" sz="2400" dirty="0" smtClean="0">
                <a:solidFill>
                  <a:schemeClr val="bg1"/>
                </a:solidFill>
                <a:effectLst>
                  <a:outerShdw blurRad="38100" dist="38100" dir="2700000" algn="tl">
                    <a:srgbClr val="000000">
                      <a:alpha val="43137"/>
                    </a:srgbClr>
                  </a:outerShdw>
                </a:effectLst>
              </a:rPr>
              <a:t>vividos como </a:t>
            </a:r>
            <a:r>
              <a:rPr lang="es-CO" sz="2400" u="sng" dirty="0" smtClean="0">
                <a:solidFill>
                  <a:srgbClr val="FFFF00"/>
                </a:solidFill>
                <a:effectLst>
                  <a:outerShdw blurRad="38100" dist="38100" dir="2700000" algn="tl">
                    <a:srgbClr val="000000">
                      <a:alpha val="43137"/>
                    </a:srgbClr>
                  </a:outerShdw>
                </a:effectLst>
              </a:rPr>
              <a:t>“familiares” y no consanguíneos</a:t>
            </a:r>
            <a:r>
              <a:rPr lang="es-CO" sz="2400" dirty="0" smtClean="0">
                <a:solidFill>
                  <a:schemeClr val="bg1"/>
                </a:solidFill>
                <a:effectLst>
                  <a:outerShdw blurRad="38100" dist="38100" dir="2700000" algn="tl">
                    <a:srgbClr val="000000">
                      <a:alpha val="43137"/>
                    </a:srgbClr>
                  </a:outerShdw>
                </a:effectLst>
              </a:rPr>
              <a:t>, hacen parte de la </a:t>
            </a:r>
            <a:r>
              <a:rPr lang="es-CO" sz="2400" u="sng" dirty="0" smtClean="0">
                <a:solidFill>
                  <a:srgbClr val="FFFF00"/>
                </a:solidFill>
                <a:effectLst>
                  <a:outerShdw blurRad="38100" dist="38100" dir="2700000" algn="tl">
                    <a:srgbClr val="000000">
                      <a:alpha val="43137"/>
                    </a:srgbClr>
                  </a:outerShdw>
                </a:effectLst>
              </a:rPr>
              <a:t>relación construida </a:t>
            </a:r>
            <a:r>
              <a:rPr lang="es-CO" sz="2400" dirty="0" smtClean="0">
                <a:solidFill>
                  <a:schemeClr val="bg1"/>
                </a:solidFill>
                <a:effectLst>
                  <a:outerShdw blurRad="38100" dist="38100" dir="2700000" algn="tl">
                    <a:srgbClr val="000000">
                      <a:alpha val="43137"/>
                    </a:srgbClr>
                  </a:outerShdw>
                </a:effectLst>
              </a:rPr>
              <a:t>con los miembros del grupo </a:t>
            </a:r>
            <a:r>
              <a:rPr lang="es-CO" sz="2400" u="sng" dirty="0" smtClean="0">
                <a:solidFill>
                  <a:srgbClr val="FFFF00"/>
                </a:solidFill>
                <a:effectLst>
                  <a:outerShdw blurRad="38100" dist="38100" dir="2700000" algn="tl">
                    <a:srgbClr val="000000">
                      <a:alpha val="43137"/>
                    </a:srgbClr>
                  </a:outerShdw>
                </a:effectLst>
              </a:rPr>
              <a:t>a partir de actos solidarios</a:t>
            </a:r>
            <a:r>
              <a:rPr lang="es-CO" sz="2400" dirty="0" smtClean="0">
                <a:solidFill>
                  <a:schemeClr val="bg1"/>
                </a:solidFill>
                <a:effectLst>
                  <a:outerShdw blurRad="38100" dist="38100" dir="2700000" algn="tl">
                    <a:srgbClr val="000000">
                      <a:alpha val="43137"/>
                    </a:srgbClr>
                  </a:outerShdw>
                </a:effectLst>
              </a:rPr>
              <a:t>, con los que se quiere </a:t>
            </a:r>
            <a:r>
              <a:rPr lang="es-CO" sz="2400" u="sng" dirty="0" smtClean="0">
                <a:solidFill>
                  <a:srgbClr val="FFFF00"/>
                </a:solidFill>
                <a:effectLst>
                  <a:outerShdw blurRad="38100" dist="38100" dir="2700000" algn="tl">
                    <a:srgbClr val="000000">
                      <a:alpha val="43137"/>
                    </a:srgbClr>
                  </a:outerShdw>
                </a:effectLst>
              </a:rPr>
              <a:t>ayudar</a:t>
            </a:r>
            <a:r>
              <a:rPr lang="es-CO" sz="2400" dirty="0" smtClean="0">
                <a:solidFill>
                  <a:srgbClr val="FFFF00"/>
                </a:solidFill>
                <a:effectLst>
                  <a:outerShdw blurRad="38100" dist="38100" dir="2700000" algn="tl">
                    <a:srgbClr val="000000">
                      <a:alpha val="43137"/>
                    </a:srgbClr>
                  </a:outerShdw>
                </a:effectLst>
              </a:rPr>
              <a:t> </a:t>
            </a:r>
            <a:r>
              <a:rPr lang="es-CO" sz="2400" dirty="0" smtClean="0">
                <a:solidFill>
                  <a:schemeClr val="bg1"/>
                </a:solidFill>
                <a:effectLst>
                  <a:outerShdw blurRad="38100" dist="38100" dir="2700000" algn="tl">
                    <a:srgbClr val="000000">
                      <a:alpha val="43137"/>
                    </a:srgbClr>
                  </a:outerShdw>
                </a:effectLst>
              </a:rPr>
              <a:t>con </a:t>
            </a:r>
            <a:r>
              <a:rPr lang="es-CO" sz="2400" u="sng" dirty="0" smtClean="0">
                <a:solidFill>
                  <a:srgbClr val="FFFF00"/>
                </a:solidFill>
                <a:effectLst>
                  <a:outerShdw blurRad="38100" dist="38100" dir="2700000" algn="tl">
                    <a:srgbClr val="000000">
                      <a:alpha val="43137"/>
                    </a:srgbClr>
                  </a:outerShdw>
                </a:effectLst>
              </a:rPr>
              <a:t>independencia del costo o beneficio</a:t>
            </a:r>
            <a:r>
              <a:rPr lang="es-CO" sz="2400" dirty="0" smtClean="0">
                <a:solidFill>
                  <a:schemeClr val="bg1"/>
                </a:solidFill>
                <a:effectLst>
                  <a:outerShdw blurRad="38100" dist="38100" dir="2700000" algn="tl">
                    <a:srgbClr val="000000">
                      <a:alpha val="43137"/>
                    </a:srgbClr>
                  </a:outerShdw>
                </a:effectLst>
              </a:rPr>
              <a:t> para sí mismo.</a:t>
            </a:r>
          </a:p>
        </p:txBody>
      </p:sp>
      <p:sp>
        <p:nvSpPr>
          <p:cNvPr id="8" name="7 Rectángulo"/>
          <p:cNvSpPr/>
          <p:nvPr/>
        </p:nvSpPr>
        <p:spPr>
          <a:xfrm>
            <a:off x="605360" y="1128807"/>
            <a:ext cx="7925816" cy="1938992"/>
          </a:xfrm>
          <a:prstGeom prst="rect">
            <a:avLst/>
          </a:prstGeom>
        </p:spPr>
        <p:txBody>
          <a:bodyPr wrap="square">
            <a:spAutoFit/>
          </a:bodyPr>
          <a:lstStyle/>
          <a:p>
            <a:pPr algn="just"/>
            <a:r>
              <a:rPr lang="es-CO" sz="2400" dirty="0" smtClean="0">
                <a:solidFill>
                  <a:schemeClr val="bg1"/>
                </a:solidFill>
                <a:effectLst>
                  <a:outerShdw blurRad="38100" dist="38100" dir="2700000" algn="tl">
                    <a:srgbClr val="000000">
                      <a:alpha val="43137"/>
                    </a:srgbClr>
                  </a:outerShdw>
                </a:effectLst>
              </a:rPr>
              <a:t>Esa percepción de familia vivida metafóricamente además </a:t>
            </a:r>
            <a:r>
              <a:rPr lang="es-CO" sz="2400" dirty="0">
                <a:solidFill>
                  <a:schemeClr val="bg1"/>
                </a:solidFill>
                <a:effectLst>
                  <a:outerShdw blurRad="38100" dist="38100" dir="2700000" algn="tl">
                    <a:srgbClr val="000000">
                      <a:alpha val="43137"/>
                    </a:srgbClr>
                  </a:outerShdw>
                </a:effectLst>
              </a:rPr>
              <a:t>de </a:t>
            </a:r>
            <a:r>
              <a:rPr lang="es-CO" sz="2400" dirty="0" smtClean="0">
                <a:solidFill>
                  <a:schemeClr val="bg1"/>
                </a:solidFill>
                <a:effectLst>
                  <a:outerShdw blurRad="38100" dist="38100" dir="2700000" algn="tl">
                    <a:srgbClr val="000000">
                      <a:alpha val="43137"/>
                    </a:srgbClr>
                  </a:outerShdw>
                </a:effectLst>
              </a:rPr>
              <a:t>enseñar, </a:t>
            </a:r>
            <a:r>
              <a:rPr lang="es-CO" sz="2400" dirty="0">
                <a:solidFill>
                  <a:schemeClr val="bg1"/>
                </a:solidFill>
                <a:effectLst>
                  <a:outerShdw blurRad="38100" dist="38100" dir="2700000" algn="tl">
                    <a:srgbClr val="000000">
                      <a:alpha val="43137"/>
                    </a:srgbClr>
                  </a:outerShdw>
                </a:effectLst>
              </a:rPr>
              <a:t>orienta y cuida para </a:t>
            </a:r>
            <a:r>
              <a:rPr lang="es-CO" sz="2400" dirty="0" smtClean="0">
                <a:solidFill>
                  <a:schemeClr val="bg1"/>
                </a:solidFill>
                <a:effectLst>
                  <a:outerShdw blurRad="38100" dist="38100" dir="2700000" algn="tl">
                    <a:srgbClr val="000000">
                      <a:alpha val="43137"/>
                    </a:srgbClr>
                  </a:outerShdw>
                </a:effectLst>
              </a:rPr>
              <a:t>que sus miembros  </a:t>
            </a:r>
            <a:r>
              <a:rPr lang="es-CO" sz="2400" dirty="0">
                <a:solidFill>
                  <a:schemeClr val="bg1"/>
                </a:solidFill>
                <a:effectLst>
                  <a:outerShdw blurRad="38100" dist="38100" dir="2700000" algn="tl">
                    <a:srgbClr val="000000">
                      <a:alpha val="43137"/>
                    </a:srgbClr>
                  </a:outerShdw>
                </a:effectLst>
              </a:rPr>
              <a:t>salgan adelante, y </a:t>
            </a:r>
            <a:r>
              <a:rPr lang="es-CO" sz="2400" u="sng" dirty="0">
                <a:solidFill>
                  <a:srgbClr val="FFFF00"/>
                </a:solidFill>
                <a:effectLst>
                  <a:outerShdw blurRad="38100" dist="38100" dir="2700000" algn="tl">
                    <a:srgbClr val="000000">
                      <a:alpha val="43137"/>
                    </a:srgbClr>
                  </a:outerShdw>
                </a:effectLst>
              </a:rPr>
              <a:t>salir adelante es precisamente no vincularse </a:t>
            </a:r>
            <a:r>
              <a:rPr lang="es-CO" sz="2400" dirty="0">
                <a:solidFill>
                  <a:schemeClr val="bg1"/>
                </a:solidFill>
                <a:effectLst>
                  <a:outerShdw blurRad="38100" dist="38100" dir="2700000" algn="tl">
                    <a:srgbClr val="000000">
                      <a:alpha val="43137"/>
                    </a:srgbClr>
                  </a:outerShdw>
                </a:effectLst>
              </a:rPr>
              <a:t>a grupos cuyo medio para resolver las </a:t>
            </a:r>
            <a:r>
              <a:rPr lang="es-CO" sz="2400" dirty="0" smtClean="0">
                <a:solidFill>
                  <a:schemeClr val="bg1"/>
                </a:solidFill>
                <a:effectLst>
                  <a:outerShdw blurRad="38100" dist="38100" dir="2700000" algn="tl">
                    <a:srgbClr val="000000">
                      <a:alpha val="43137"/>
                    </a:srgbClr>
                  </a:outerShdw>
                </a:effectLst>
              </a:rPr>
              <a:t>situaciones, </a:t>
            </a:r>
            <a:r>
              <a:rPr lang="es-CO" sz="2400" dirty="0">
                <a:solidFill>
                  <a:schemeClr val="bg1"/>
                </a:solidFill>
                <a:effectLst>
                  <a:outerShdw blurRad="38100" dist="38100" dir="2700000" algn="tl">
                    <a:srgbClr val="000000">
                      <a:alpha val="43137"/>
                    </a:srgbClr>
                  </a:outerShdw>
                </a:effectLst>
              </a:rPr>
              <a:t>son las </a:t>
            </a:r>
            <a:r>
              <a:rPr lang="es-CO" sz="2400" u="sng" dirty="0">
                <a:solidFill>
                  <a:srgbClr val="FFFF00"/>
                </a:solidFill>
                <a:effectLst>
                  <a:outerShdw blurRad="38100" dist="38100" dir="2700000" algn="tl">
                    <a:srgbClr val="000000">
                      <a:alpha val="43137"/>
                    </a:srgbClr>
                  </a:outerShdw>
                </a:effectLst>
              </a:rPr>
              <a:t>acciones </a:t>
            </a:r>
            <a:r>
              <a:rPr lang="es-CO" sz="2400" u="sng" dirty="0" smtClean="0">
                <a:solidFill>
                  <a:srgbClr val="FFFF00"/>
                </a:solidFill>
                <a:effectLst>
                  <a:outerShdw blurRad="38100" dist="38100" dir="2700000" algn="tl">
                    <a:srgbClr val="000000">
                      <a:alpha val="43137"/>
                    </a:srgbClr>
                  </a:outerShdw>
                </a:effectLst>
              </a:rPr>
              <a:t>violentas</a:t>
            </a:r>
            <a:r>
              <a:rPr lang="es-CO" sz="2400" dirty="0" smtClean="0">
                <a:solidFill>
                  <a:schemeClr val="bg1"/>
                </a:solidFill>
                <a:effectLst>
                  <a:outerShdw blurRad="38100" dist="38100" dir="2700000" algn="tl">
                    <a:srgbClr val="000000">
                      <a:alpha val="43137"/>
                    </a:srgbClr>
                  </a:outerShdw>
                </a:effectLst>
              </a:rPr>
              <a:t>.</a:t>
            </a:r>
            <a:endParaRPr lang="es-CO" sz="2400" dirty="0">
              <a:solidFill>
                <a:schemeClr val="bg1"/>
              </a:solidFill>
              <a:effectLst>
                <a:outerShdw blurRad="38100" dist="38100" dir="2700000" algn="tl">
                  <a:srgbClr val="000000">
                    <a:alpha val="43137"/>
                  </a:srgbClr>
                </a:outerShdw>
              </a:effectLst>
            </a:endParaRPr>
          </a:p>
        </p:txBody>
      </p:sp>
      <p:pic>
        <p:nvPicPr>
          <p:cNvPr id="3074" name="Picture 2" descr="C:\Users\Bibiana\Dropbox\MAESTRIA. TESIS DE GRADO. 06 JUNIO 2016\7. TRABAJO DE GRADO. MAESTRIA\SIMPOSIOS\3. SIMPOSIO\otras imagenes para simposio\arma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250532"/>
            <a:ext cx="1286272" cy="1286272"/>
          </a:xfrm>
          <a:prstGeom prst="rect">
            <a:avLst/>
          </a:prstGeom>
          <a:noFill/>
          <a:extLst>
            <a:ext uri="{909E8E84-426E-40DD-AFC4-6F175D3DCCD1}">
              <a14:hiddenFill xmlns:a14="http://schemas.microsoft.com/office/drawing/2010/main">
                <a:solidFill>
                  <a:srgbClr val="FFFFFF"/>
                </a:solidFill>
              </a14:hiddenFill>
            </a:ext>
          </a:extLst>
        </p:spPr>
      </p:pic>
      <p:sp>
        <p:nvSpPr>
          <p:cNvPr id="10" name="9 CuadroTexto"/>
          <p:cNvSpPr txBox="1"/>
          <p:nvPr/>
        </p:nvSpPr>
        <p:spPr>
          <a:xfrm>
            <a:off x="558299" y="581970"/>
            <a:ext cx="1418978" cy="477054"/>
          </a:xfrm>
          <a:prstGeom prst="rect">
            <a:avLst/>
          </a:prstGeom>
          <a:noFill/>
        </p:spPr>
        <p:txBody>
          <a:bodyPr wrap="none" rtlCol="0">
            <a:spAutoFit/>
          </a:bodyPr>
          <a:lstStyle/>
          <a:p>
            <a:r>
              <a:rPr lang="es-CO" sz="2500" b="1" dirty="0" smtClean="0">
                <a:solidFill>
                  <a:srgbClr val="FFFF00"/>
                </a:solidFill>
                <a:effectLst>
                  <a:outerShdw blurRad="38100" dist="38100" dir="2700000" algn="tl">
                    <a:srgbClr val="000000">
                      <a:alpha val="43137"/>
                    </a:srgbClr>
                  </a:outerShdw>
                </a:effectLst>
              </a:rPr>
              <a:t>SÍNTESIS</a:t>
            </a:r>
            <a:endParaRPr lang="es-CO" sz="25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6400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9" name="Straight Connector 18"/>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 name="1 Rectángulo"/>
          <p:cNvSpPr/>
          <p:nvPr/>
        </p:nvSpPr>
        <p:spPr>
          <a:xfrm>
            <a:off x="686644" y="1340768"/>
            <a:ext cx="7704856" cy="3693319"/>
          </a:xfrm>
          <a:prstGeom prst="rect">
            <a:avLst/>
          </a:prstGeom>
        </p:spPr>
        <p:txBody>
          <a:bodyPr wrap="square">
            <a:spAutoFit/>
          </a:bodyPr>
          <a:lstStyle/>
          <a:p>
            <a:pPr algn="just"/>
            <a:r>
              <a:rPr lang="es-CO" sz="2600" dirty="0">
                <a:solidFill>
                  <a:schemeClr val="bg1"/>
                </a:solidFill>
                <a:effectLst>
                  <a:outerShdw blurRad="38100" dist="38100" dir="2700000" algn="tl">
                    <a:srgbClr val="000000">
                      <a:alpha val="43137"/>
                    </a:srgbClr>
                  </a:outerShdw>
                </a:effectLst>
              </a:rPr>
              <a:t>Dicha </a:t>
            </a:r>
            <a:r>
              <a:rPr lang="es-CO" sz="2600" u="sng" dirty="0">
                <a:solidFill>
                  <a:srgbClr val="FFFF00"/>
                </a:solidFill>
                <a:effectLst>
                  <a:outerShdw blurRad="38100" dist="38100" dir="2700000" algn="tl">
                    <a:srgbClr val="000000">
                      <a:alpha val="43137"/>
                    </a:srgbClr>
                  </a:outerShdw>
                </a:effectLst>
              </a:rPr>
              <a:t>realidad construida </a:t>
            </a:r>
            <a:r>
              <a:rPr lang="es-CO" sz="2600" dirty="0">
                <a:solidFill>
                  <a:schemeClr val="bg1"/>
                </a:solidFill>
                <a:effectLst>
                  <a:outerShdw blurRad="38100" dist="38100" dir="2700000" algn="tl">
                    <a:srgbClr val="000000">
                      <a:alpha val="43137"/>
                    </a:srgbClr>
                  </a:outerShdw>
                </a:effectLst>
              </a:rPr>
              <a:t>y además vivida a partir de las </a:t>
            </a:r>
            <a:r>
              <a:rPr lang="es-CO" sz="2600" u="sng" dirty="0">
                <a:solidFill>
                  <a:srgbClr val="FFFF00"/>
                </a:solidFill>
                <a:effectLst>
                  <a:outerShdw blurRad="38100" dist="38100" dir="2700000" algn="tl">
                    <a:srgbClr val="000000">
                      <a:alpha val="43137"/>
                    </a:srgbClr>
                  </a:outerShdw>
                </a:effectLst>
              </a:rPr>
              <a:t>metáforas</a:t>
            </a:r>
            <a:r>
              <a:rPr lang="es-CO" sz="2600" dirty="0">
                <a:solidFill>
                  <a:srgbClr val="FFFF00"/>
                </a:solidFill>
                <a:effectLst>
                  <a:outerShdw blurRad="38100" dist="38100" dir="2700000" algn="tl">
                    <a:srgbClr val="000000">
                      <a:alpha val="43137"/>
                    </a:srgbClr>
                  </a:outerShdw>
                </a:effectLst>
              </a:rPr>
              <a:t> </a:t>
            </a:r>
            <a:r>
              <a:rPr lang="es-CO" sz="2600" dirty="0">
                <a:solidFill>
                  <a:schemeClr val="bg1"/>
                </a:solidFill>
                <a:effectLst>
                  <a:outerShdw blurRad="38100" dist="38100" dir="2700000" algn="tl">
                    <a:srgbClr val="000000">
                      <a:alpha val="43137"/>
                    </a:srgbClr>
                  </a:outerShdw>
                </a:effectLst>
              </a:rPr>
              <a:t>que configuran los </a:t>
            </a:r>
            <a:r>
              <a:rPr lang="es-CO" sz="2600" u="sng" dirty="0">
                <a:solidFill>
                  <a:srgbClr val="FFFF00"/>
                </a:solidFill>
                <a:effectLst>
                  <a:outerShdw blurRad="38100" dist="38100" dir="2700000" algn="tl">
                    <a:srgbClr val="000000">
                      <a:alpha val="43137"/>
                    </a:srgbClr>
                  </a:outerShdw>
                </a:effectLst>
              </a:rPr>
              <a:t>repertorios interpretativos</a:t>
            </a:r>
            <a:r>
              <a:rPr lang="es-CO" sz="2600" dirty="0">
                <a:solidFill>
                  <a:schemeClr val="bg1"/>
                </a:solidFill>
                <a:effectLst>
                  <a:outerShdw blurRad="38100" dist="38100" dir="2700000" algn="tl">
                    <a:srgbClr val="000000">
                      <a:alpha val="43137"/>
                    </a:srgbClr>
                  </a:outerShdw>
                </a:effectLst>
              </a:rPr>
              <a:t> mencionados, </a:t>
            </a:r>
            <a:r>
              <a:rPr lang="es-CO" sz="2600" dirty="0" smtClean="0">
                <a:solidFill>
                  <a:schemeClr val="bg1"/>
                </a:solidFill>
                <a:effectLst>
                  <a:outerShdw blurRad="38100" dist="38100" dir="2700000" algn="tl">
                    <a:srgbClr val="000000">
                      <a:alpha val="43137"/>
                    </a:srgbClr>
                  </a:outerShdw>
                </a:effectLst>
              </a:rPr>
              <a:t>hace referencia a la </a:t>
            </a:r>
            <a:r>
              <a:rPr lang="es-CO" sz="2600" u="sng" dirty="0">
                <a:solidFill>
                  <a:srgbClr val="FFFF00"/>
                </a:solidFill>
                <a:effectLst>
                  <a:outerShdw blurRad="38100" dist="38100" dir="2700000" algn="tl">
                    <a:srgbClr val="000000">
                      <a:alpha val="43137"/>
                    </a:srgbClr>
                  </a:outerShdw>
                </a:effectLst>
              </a:rPr>
              <a:t>responsabilidad</a:t>
            </a:r>
            <a:r>
              <a:rPr lang="es-CO" sz="2600" dirty="0">
                <a:solidFill>
                  <a:srgbClr val="FFFF00"/>
                </a:solidFill>
                <a:effectLst>
                  <a:outerShdw blurRad="38100" dist="38100" dir="2700000" algn="tl">
                    <a:srgbClr val="000000">
                      <a:alpha val="43137"/>
                    </a:srgbClr>
                  </a:outerShdw>
                </a:effectLst>
              </a:rPr>
              <a:t> </a:t>
            </a:r>
            <a:r>
              <a:rPr lang="es-CO" sz="2600" dirty="0">
                <a:solidFill>
                  <a:schemeClr val="bg1"/>
                </a:solidFill>
                <a:effectLst>
                  <a:outerShdw blurRad="38100" dist="38100" dir="2700000" algn="tl">
                    <a:srgbClr val="000000">
                      <a:alpha val="43137"/>
                    </a:srgbClr>
                  </a:outerShdw>
                </a:effectLst>
              </a:rPr>
              <a:t>que significan los sujetos en la relación a partir de la cual, </a:t>
            </a:r>
            <a:r>
              <a:rPr lang="es-CO" sz="2600" u="sng" dirty="0">
                <a:solidFill>
                  <a:srgbClr val="FFFF00"/>
                </a:solidFill>
                <a:effectLst>
                  <a:outerShdw blurRad="38100" dist="38100" dir="2700000" algn="tl">
                    <a:srgbClr val="000000">
                      <a:alpha val="43137"/>
                    </a:srgbClr>
                  </a:outerShdw>
                </a:effectLst>
              </a:rPr>
              <a:t>“cargan con las consecuencias de lo decidido o realizado por otros” </a:t>
            </a:r>
            <a:r>
              <a:rPr lang="es-CO" sz="2600" dirty="0">
                <a:solidFill>
                  <a:schemeClr val="bg1"/>
                </a:solidFill>
                <a:effectLst>
                  <a:outerShdw blurRad="38100" dist="38100" dir="2700000" algn="tl">
                    <a:srgbClr val="000000">
                      <a:alpha val="43137"/>
                    </a:srgbClr>
                  </a:outerShdw>
                </a:effectLst>
              </a:rPr>
              <a:t>(Martín – Baró, </a:t>
            </a:r>
            <a:r>
              <a:rPr lang="es-CO" sz="2600" dirty="0" smtClean="0">
                <a:solidFill>
                  <a:schemeClr val="bg1"/>
                </a:solidFill>
                <a:effectLst>
                  <a:outerShdw blurRad="38100" dist="38100" dir="2700000" algn="tl">
                    <a:srgbClr val="000000">
                      <a:alpha val="43137"/>
                    </a:srgbClr>
                  </a:outerShdw>
                </a:effectLst>
              </a:rPr>
              <a:t>1997</a:t>
            </a:r>
            <a:r>
              <a:rPr lang="es-CO" sz="2600" dirty="0">
                <a:solidFill>
                  <a:schemeClr val="bg1"/>
                </a:solidFill>
                <a:effectLst>
                  <a:outerShdw blurRad="38100" dist="38100" dir="2700000" algn="tl">
                    <a:srgbClr val="000000">
                      <a:alpha val="43137"/>
                    </a:srgbClr>
                  </a:outerShdw>
                </a:effectLst>
              </a:rPr>
              <a:t>), en la medida que cuando se </a:t>
            </a:r>
            <a:r>
              <a:rPr lang="es-CO" sz="2600" u="sng" dirty="0">
                <a:solidFill>
                  <a:srgbClr val="FFFF00"/>
                </a:solidFill>
                <a:effectLst>
                  <a:outerShdw blurRad="38100" dist="38100" dir="2700000" algn="tl">
                    <a:srgbClr val="000000">
                      <a:alpha val="43137"/>
                    </a:srgbClr>
                  </a:outerShdw>
                </a:effectLst>
              </a:rPr>
              <a:t>vincula el “nosotros” </a:t>
            </a:r>
            <a:r>
              <a:rPr lang="es-CO" sz="2600" dirty="0">
                <a:solidFill>
                  <a:schemeClr val="bg1"/>
                </a:solidFill>
                <a:effectLst>
                  <a:outerShdw blurRad="38100" dist="38100" dir="2700000" algn="tl">
                    <a:srgbClr val="000000">
                      <a:alpha val="43137"/>
                    </a:srgbClr>
                  </a:outerShdw>
                </a:effectLst>
              </a:rPr>
              <a:t>si alguno de ellos obtiene logros o fracasos ellos también.</a:t>
            </a:r>
          </a:p>
        </p:txBody>
      </p:sp>
      <p:pic>
        <p:nvPicPr>
          <p:cNvPr id="4098" name="Picture 2" descr="C:\Users\Bibiana\Dropbox\MAESTRIA. TESIS DE GRADO. 06 JUNIO 2016\7. TRABAJO DE GRADO. MAESTRIA\SIMPOSIOS\3. SIMPOSIO\otras imagenes para simposio\arma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259" y="5264273"/>
            <a:ext cx="1395413" cy="1333079"/>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704750" y="581970"/>
            <a:ext cx="1418978" cy="477054"/>
          </a:xfrm>
          <a:prstGeom prst="rect">
            <a:avLst/>
          </a:prstGeom>
          <a:noFill/>
        </p:spPr>
        <p:txBody>
          <a:bodyPr wrap="none" rtlCol="0">
            <a:spAutoFit/>
          </a:bodyPr>
          <a:lstStyle/>
          <a:p>
            <a:r>
              <a:rPr lang="es-CO" sz="2500" b="1" dirty="0" smtClean="0">
                <a:solidFill>
                  <a:srgbClr val="FFFF00"/>
                </a:solidFill>
                <a:effectLst>
                  <a:outerShdw blurRad="38100" dist="38100" dir="2700000" algn="tl">
                    <a:srgbClr val="000000">
                      <a:alpha val="43137"/>
                    </a:srgbClr>
                  </a:outerShdw>
                </a:effectLst>
              </a:rPr>
              <a:t>SÍNTESIS</a:t>
            </a:r>
            <a:endParaRPr lang="es-CO" sz="25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0963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0" name="Straight Connector 9"/>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3" name="Rectangle 2"/>
          <p:cNvSpPr/>
          <p:nvPr/>
        </p:nvSpPr>
        <p:spPr>
          <a:xfrm>
            <a:off x="1236810" y="842340"/>
            <a:ext cx="6437211" cy="2862322"/>
          </a:xfrm>
          <a:prstGeom prst="rect">
            <a:avLst/>
          </a:prstGeom>
          <a:noFill/>
        </p:spPr>
        <p:txBody>
          <a:bodyPr wrap="none" lIns="91440" tIns="45720" rIns="91440" bIns="45720">
            <a:spAutoFit/>
          </a:bodyPr>
          <a:lstStyle/>
          <a:p>
            <a:pPr algn="ctr"/>
            <a:r>
              <a:rPr lang="en-US" sz="6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00"/>
                </a:solidFill>
                <a:effectLst>
                  <a:outerShdw blurRad="41275" dist="12700" dir="12000000" algn="tl" rotWithShape="0">
                    <a:srgbClr val="000000">
                      <a:alpha val="40000"/>
                    </a:srgbClr>
                  </a:outerShdw>
                </a:effectLst>
              </a:rPr>
              <a:t>GRACIAS </a:t>
            </a:r>
          </a:p>
          <a:p>
            <a:pPr algn="ctr"/>
            <a:r>
              <a:rPr lang="en-US" sz="6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00"/>
                </a:solidFill>
                <a:effectLst>
                  <a:outerShdw blurRad="41275" dist="12700" dir="12000000" algn="tl" rotWithShape="0">
                    <a:srgbClr val="000000">
                      <a:alpha val="40000"/>
                    </a:srgbClr>
                  </a:outerShdw>
                </a:effectLst>
              </a:rPr>
              <a:t>POR LA ATENCION </a:t>
            </a:r>
          </a:p>
          <a:p>
            <a:pPr algn="ctr"/>
            <a:r>
              <a:rPr lang="en-US" sz="6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00"/>
                </a:solidFill>
                <a:effectLst>
                  <a:outerShdw blurRad="41275" dist="12700" dir="12000000" algn="tl" rotWithShape="0">
                    <a:srgbClr val="000000">
                      <a:alpha val="40000"/>
                    </a:srgbClr>
                  </a:outerShdw>
                </a:effectLst>
              </a:rPr>
              <a:t>PRESTADA</a:t>
            </a:r>
            <a:endParaRPr lang="en-US" sz="6000" b="1" cap="none" spc="0" dirty="0">
              <a:ln w="1905"/>
              <a:solidFill>
                <a:srgbClr val="FFFF00"/>
              </a:solidFill>
              <a:effectLst>
                <a:innerShdw blurRad="69850" dist="43180" dir="5400000">
                  <a:srgbClr val="000000">
                    <a:alpha val="65000"/>
                  </a:srgbClr>
                </a:innerShdw>
              </a:effectLst>
            </a:endParaRPr>
          </a:p>
        </p:txBody>
      </p:sp>
      <p:sp>
        <p:nvSpPr>
          <p:cNvPr id="6" name="TextBox 5"/>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7" name="Picture 2" descr="G:\arma 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573016"/>
            <a:ext cx="8712968" cy="3120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873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20" name="Picture 2" descr="G:\arma 1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880" y="5445224"/>
            <a:ext cx="1188768" cy="118876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19"/>
          <p:cNvSpPr txBox="1"/>
          <p:nvPr/>
        </p:nvSpPr>
        <p:spPr>
          <a:xfrm>
            <a:off x="467544" y="908720"/>
            <a:ext cx="5616624" cy="400110"/>
          </a:xfrm>
          <a:prstGeom prst="rect">
            <a:avLst/>
          </a:prstGeom>
          <a:solidFill>
            <a:schemeClr val="accent5">
              <a:lumMod val="20000"/>
              <a:lumOff val="80000"/>
            </a:schemeClr>
          </a:solidFill>
        </p:spPr>
        <p:txBody>
          <a:bodyPr wrap="square" rtlCol="0">
            <a:spAutoFit/>
          </a:bodyPr>
          <a:lstStyle/>
          <a:p>
            <a:pPr algn="just"/>
            <a:r>
              <a:rPr lang="es-CO" sz="2000" b="1" u="sng" dirty="0" smtClean="0">
                <a:solidFill>
                  <a:srgbClr val="C00000"/>
                </a:solidFill>
              </a:rPr>
              <a:t>Análisis sobre antecedentes de la Prosocialidad.</a:t>
            </a:r>
            <a:endParaRPr lang="es-CO" sz="2000" b="1" u="sng" dirty="0">
              <a:solidFill>
                <a:srgbClr val="C00000"/>
              </a:solidFill>
            </a:endParaRPr>
          </a:p>
        </p:txBody>
      </p:sp>
      <p:sp>
        <p:nvSpPr>
          <p:cNvPr id="11" name="Rectangle 20"/>
          <p:cNvSpPr/>
          <p:nvPr/>
        </p:nvSpPr>
        <p:spPr>
          <a:xfrm>
            <a:off x="641586" y="1403344"/>
            <a:ext cx="6840834" cy="3808735"/>
          </a:xfrm>
          <a:prstGeom prst="rect">
            <a:avLst/>
          </a:prstGeom>
        </p:spPr>
        <p:txBody>
          <a:bodyPr wrap="square">
            <a:spAutoFit/>
          </a:bodyPr>
          <a:lstStyle/>
          <a:p>
            <a:pPr algn="just">
              <a:lnSpc>
                <a:spcPct val="150000"/>
              </a:lnSpc>
            </a:pPr>
            <a:r>
              <a:rPr lang="es-CO" sz="2300" b="1" dirty="0" smtClean="0">
                <a:solidFill>
                  <a:srgbClr val="FFFF00"/>
                </a:solidFill>
                <a:effectLst>
                  <a:outerShdw blurRad="38100" dist="38100" dir="2700000" algn="tl">
                    <a:srgbClr val="000000">
                      <a:alpha val="43137"/>
                    </a:srgbClr>
                  </a:outerShdw>
                </a:effectLst>
              </a:rPr>
              <a:t>Se relaciona con: </a:t>
            </a:r>
          </a:p>
          <a:p>
            <a:pPr marL="342900" indent="-342900" algn="just">
              <a:lnSpc>
                <a:spcPct val="150000"/>
              </a:lnSpc>
              <a:buFont typeface="Arial" pitchFamily="34" charset="0"/>
              <a:buChar char="•"/>
            </a:pPr>
            <a:r>
              <a:rPr lang="es-CO" sz="2300" dirty="0" smtClean="0">
                <a:solidFill>
                  <a:schemeClr val="bg1"/>
                </a:solidFill>
                <a:effectLst>
                  <a:outerShdw blurRad="38100" dist="38100" dir="2700000" algn="tl">
                    <a:srgbClr val="000000">
                      <a:alpha val="43137"/>
                    </a:srgbClr>
                  </a:outerShdw>
                </a:effectLst>
              </a:rPr>
              <a:t>Reducción </a:t>
            </a:r>
            <a:r>
              <a:rPr lang="es-CO" sz="2300" dirty="0">
                <a:solidFill>
                  <a:schemeClr val="bg1"/>
                </a:solidFill>
                <a:effectLst>
                  <a:outerShdw blurRad="38100" dist="38100" dir="2700000" algn="tl">
                    <a:srgbClr val="000000">
                      <a:alpha val="43137"/>
                    </a:srgbClr>
                  </a:outerShdw>
                </a:effectLst>
              </a:rPr>
              <a:t>de la conducta </a:t>
            </a:r>
            <a:r>
              <a:rPr lang="es-CO" sz="2300" dirty="0" smtClean="0">
                <a:solidFill>
                  <a:schemeClr val="bg1"/>
                </a:solidFill>
                <a:effectLst>
                  <a:outerShdw blurRad="38100" dist="38100" dir="2700000" algn="tl">
                    <a:srgbClr val="000000">
                      <a:alpha val="43137"/>
                    </a:srgbClr>
                  </a:outerShdw>
                </a:effectLst>
              </a:rPr>
              <a:t>criminal</a:t>
            </a:r>
          </a:p>
          <a:p>
            <a:pPr marL="342900" indent="-342900" algn="just">
              <a:lnSpc>
                <a:spcPct val="150000"/>
              </a:lnSpc>
              <a:buFont typeface="Arial" pitchFamily="34" charset="0"/>
              <a:buChar char="•"/>
            </a:pPr>
            <a:r>
              <a:rPr lang="es-CO" sz="2300" dirty="0" smtClean="0">
                <a:solidFill>
                  <a:schemeClr val="bg1"/>
                </a:solidFill>
                <a:effectLst>
                  <a:outerShdw blurRad="38100" dist="38100" dir="2700000" algn="tl">
                    <a:srgbClr val="000000">
                      <a:alpha val="43137"/>
                    </a:srgbClr>
                  </a:outerShdw>
                </a:effectLst>
              </a:rPr>
              <a:t>Prevención </a:t>
            </a:r>
            <a:r>
              <a:rPr lang="es-CO" sz="2300" dirty="0">
                <a:solidFill>
                  <a:schemeClr val="bg1"/>
                </a:solidFill>
                <a:effectLst>
                  <a:outerShdw blurRad="38100" dist="38100" dir="2700000" algn="tl">
                    <a:srgbClr val="000000">
                      <a:alpha val="43137"/>
                    </a:srgbClr>
                  </a:outerShdw>
                </a:effectLst>
              </a:rPr>
              <a:t>del fracaso </a:t>
            </a:r>
            <a:r>
              <a:rPr lang="es-CO" sz="2300" dirty="0" smtClean="0">
                <a:solidFill>
                  <a:schemeClr val="bg1"/>
                </a:solidFill>
                <a:effectLst>
                  <a:outerShdw blurRad="38100" dist="38100" dir="2700000" algn="tl">
                    <a:srgbClr val="000000">
                      <a:alpha val="43137"/>
                    </a:srgbClr>
                  </a:outerShdw>
                </a:effectLst>
              </a:rPr>
              <a:t>escolar</a:t>
            </a:r>
          </a:p>
          <a:p>
            <a:pPr marL="342900" indent="-342900" algn="just">
              <a:lnSpc>
                <a:spcPct val="150000"/>
              </a:lnSpc>
              <a:buFont typeface="Arial" pitchFamily="34" charset="0"/>
              <a:buChar char="•"/>
            </a:pPr>
            <a:r>
              <a:rPr lang="es-CO" sz="2300" dirty="0" smtClean="0">
                <a:solidFill>
                  <a:schemeClr val="bg1"/>
                </a:solidFill>
                <a:effectLst>
                  <a:outerShdw blurRad="38100" dist="38100" dir="2700000" algn="tl">
                    <a:srgbClr val="000000">
                      <a:alpha val="43137"/>
                    </a:srgbClr>
                  </a:outerShdw>
                </a:effectLst>
              </a:rPr>
              <a:t>Aparición </a:t>
            </a:r>
            <a:r>
              <a:rPr lang="es-CO" sz="2300" dirty="0">
                <a:solidFill>
                  <a:schemeClr val="bg1"/>
                </a:solidFill>
                <a:effectLst>
                  <a:outerShdw blurRad="38100" dist="38100" dir="2700000" algn="tl">
                    <a:srgbClr val="000000">
                      <a:alpha val="43137"/>
                    </a:srgbClr>
                  </a:outerShdw>
                </a:effectLst>
              </a:rPr>
              <a:t>de conductas </a:t>
            </a:r>
            <a:r>
              <a:rPr lang="es-CO" sz="2300" dirty="0" smtClean="0">
                <a:solidFill>
                  <a:schemeClr val="bg1"/>
                </a:solidFill>
                <a:effectLst>
                  <a:outerShdw blurRad="38100" dist="38100" dir="2700000" algn="tl">
                    <a:srgbClr val="000000">
                      <a:alpha val="43137"/>
                    </a:srgbClr>
                  </a:outerShdw>
                </a:effectLst>
              </a:rPr>
              <a:t>deportivas</a:t>
            </a:r>
          </a:p>
          <a:p>
            <a:pPr marL="342900" indent="-342900" algn="just">
              <a:lnSpc>
                <a:spcPct val="150000"/>
              </a:lnSpc>
              <a:buFont typeface="Arial" pitchFamily="34" charset="0"/>
              <a:buChar char="•"/>
            </a:pPr>
            <a:r>
              <a:rPr lang="es-CO" sz="2300" dirty="0" smtClean="0">
                <a:solidFill>
                  <a:schemeClr val="bg1"/>
                </a:solidFill>
                <a:effectLst>
                  <a:outerShdw blurRad="38100" dist="38100" dir="2700000" algn="tl">
                    <a:srgbClr val="000000">
                      <a:alpha val="43137"/>
                    </a:srgbClr>
                  </a:outerShdw>
                </a:effectLst>
              </a:rPr>
              <a:t>Formación </a:t>
            </a:r>
            <a:r>
              <a:rPr lang="es-CO" sz="2300" dirty="0">
                <a:solidFill>
                  <a:schemeClr val="bg1"/>
                </a:solidFill>
                <a:effectLst>
                  <a:outerShdw blurRad="38100" dist="38100" dir="2700000" algn="tl">
                    <a:srgbClr val="000000">
                      <a:alpha val="43137"/>
                    </a:srgbClr>
                  </a:outerShdw>
                </a:effectLst>
              </a:rPr>
              <a:t>y acumulación de capital </a:t>
            </a:r>
            <a:r>
              <a:rPr lang="es-CO" sz="2300" dirty="0" smtClean="0">
                <a:solidFill>
                  <a:schemeClr val="bg1"/>
                </a:solidFill>
                <a:effectLst>
                  <a:outerShdw blurRad="38100" dist="38100" dir="2700000" algn="tl">
                    <a:srgbClr val="000000">
                      <a:alpha val="43137"/>
                    </a:srgbClr>
                  </a:outerShdw>
                </a:effectLst>
              </a:rPr>
              <a:t>social </a:t>
            </a:r>
          </a:p>
          <a:p>
            <a:pPr marL="342900" indent="-342900" algn="just">
              <a:lnSpc>
                <a:spcPct val="150000"/>
              </a:lnSpc>
              <a:buFont typeface="Arial" pitchFamily="34" charset="0"/>
              <a:buChar char="•"/>
            </a:pPr>
            <a:r>
              <a:rPr lang="es-CO" sz="2300" dirty="0" smtClean="0">
                <a:solidFill>
                  <a:schemeClr val="bg1"/>
                </a:solidFill>
                <a:effectLst>
                  <a:outerShdw blurRad="38100" dist="38100" dir="2700000" algn="tl">
                    <a:srgbClr val="000000">
                      <a:alpha val="43137"/>
                    </a:srgbClr>
                  </a:outerShdw>
                </a:effectLst>
              </a:rPr>
              <a:t>Personalidad armoniosa</a:t>
            </a:r>
          </a:p>
          <a:p>
            <a:pPr marL="342900" indent="-342900" algn="just">
              <a:lnSpc>
                <a:spcPct val="150000"/>
              </a:lnSpc>
              <a:buFont typeface="Arial" pitchFamily="34" charset="0"/>
              <a:buChar char="•"/>
            </a:pPr>
            <a:r>
              <a:rPr lang="es-CO" sz="2300" dirty="0" smtClean="0">
                <a:solidFill>
                  <a:schemeClr val="bg1"/>
                </a:solidFill>
                <a:effectLst>
                  <a:outerShdw blurRad="38100" dist="38100" dir="2700000" algn="tl">
                    <a:srgbClr val="000000">
                      <a:alpha val="43137"/>
                    </a:srgbClr>
                  </a:outerShdw>
                </a:effectLst>
              </a:rPr>
              <a:t>Disminución de la </a:t>
            </a:r>
            <a:r>
              <a:rPr lang="es-CO" sz="2300" dirty="0">
                <a:solidFill>
                  <a:schemeClr val="bg1"/>
                </a:solidFill>
                <a:effectLst>
                  <a:outerShdw blurRad="38100" dist="38100" dir="2700000" algn="tl">
                    <a:srgbClr val="000000">
                      <a:alpha val="43137"/>
                    </a:srgbClr>
                  </a:outerShdw>
                </a:effectLst>
              </a:rPr>
              <a:t>agresividad y </a:t>
            </a:r>
            <a:r>
              <a:rPr lang="es-CO" sz="2300" dirty="0" smtClean="0">
                <a:solidFill>
                  <a:schemeClr val="bg1"/>
                </a:solidFill>
                <a:effectLst>
                  <a:outerShdw blurRad="38100" dist="38100" dir="2700000" algn="tl">
                    <a:srgbClr val="000000">
                      <a:alpha val="43137"/>
                    </a:srgbClr>
                  </a:outerShdw>
                </a:effectLst>
              </a:rPr>
              <a:t>la violencia.</a:t>
            </a:r>
          </a:p>
        </p:txBody>
      </p:sp>
      <p:grpSp>
        <p:nvGrpSpPr>
          <p:cNvPr id="12" name="Group 7"/>
          <p:cNvGrpSpPr/>
          <p:nvPr/>
        </p:nvGrpSpPr>
        <p:grpSpPr>
          <a:xfrm>
            <a:off x="214881" y="5326988"/>
            <a:ext cx="2196880" cy="1341006"/>
            <a:chOff x="251519" y="5047812"/>
            <a:chExt cx="2160241" cy="1620181"/>
          </a:xfrm>
        </p:grpSpPr>
        <p:pic>
          <p:nvPicPr>
            <p:cNvPr id="13" name="Picture 2" descr="G:\TRABAJO UPJ. Y TESIS\UPJ. 31 OCTUBRE 2011\FOTOS TRABAJO\TRABAJO 2010\FOTICOS TRABAJO 2010\FOTOS TRABAJO\DSCF447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047812"/>
              <a:ext cx="2160240" cy="162018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0"/>
            <p:cNvSpPr txBox="1"/>
            <p:nvPr/>
          </p:nvSpPr>
          <p:spPr>
            <a:xfrm>
              <a:off x="251519" y="6414390"/>
              <a:ext cx="1766830" cy="246221"/>
            </a:xfrm>
            <a:prstGeom prst="rect">
              <a:avLst/>
            </a:prstGeom>
            <a:noFill/>
          </p:spPr>
          <p:txBody>
            <a:bodyPr wrap="none" rtlCol="0">
              <a:spAutoFit/>
            </a:bodyPr>
            <a:lstStyle/>
            <a:p>
              <a:r>
                <a:rPr lang="es-CO" sz="1000" dirty="0" smtClean="0"/>
                <a:t>Tomada por: Bibiana García J.</a:t>
              </a:r>
              <a:endParaRPr lang="es-CO" sz="1000" dirty="0"/>
            </a:p>
          </p:txBody>
        </p:sp>
      </p:grpSp>
    </p:spTree>
    <p:extLst>
      <p:ext uri="{BB962C8B-B14F-4D97-AF65-F5344CB8AC3E}">
        <p14:creationId xmlns:p14="http://schemas.microsoft.com/office/powerpoint/2010/main" val="2787688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20" name="Picture 2" descr="G:\arma 1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880" y="5445224"/>
            <a:ext cx="1188768" cy="1188768"/>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8"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9" name="Rectangle 6"/>
          <p:cNvSpPr/>
          <p:nvPr/>
        </p:nvSpPr>
        <p:spPr>
          <a:xfrm>
            <a:off x="526936" y="1895341"/>
            <a:ext cx="8149520" cy="3477875"/>
          </a:xfrm>
          <a:prstGeom prst="rect">
            <a:avLst/>
          </a:prstGeom>
        </p:spPr>
        <p:txBody>
          <a:bodyPr wrap="square">
            <a:spAutoFit/>
          </a:bodyPr>
          <a:lstStyle/>
          <a:p>
            <a:pPr marL="342900" indent="-342900">
              <a:buFont typeface="Arial" pitchFamily="34" charset="0"/>
              <a:buChar char="•"/>
            </a:pPr>
            <a:r>
              <a:rPr lang="es-CO" sz="2200" dirty="0" smtClean="0">
                <a:solidFill>
                  <a:schemeClr val="bg1"/>
                </a:solidFill>
                <a:effectLst>
                  <a:outerShdw blurRad="38100" dist="38100" dir="2700000" algn="tl">
                    <a:srgbClr val="000000">
                      <a:alpha val="43137"/>
                    </a:srgbClr>
                  </a:outerShdw>
                </a:effectLst>
              </a:rPr>
              <a:t>Carácter performativo del lenguaje – prácticas sociales.</a:t>
            </a:r>
          </a:p>
          <a:p>
            <a:pPr marL="342900" indent="-342900">
              <a:buFont typeface="Arial" pitchFamily="34" charset="0"/>
              <a:buChar char="•"/>
            </a:pPr>
            <a:endParaRPr lang="es-CO" sz="2200" dirty="0">
              <a:solidFill>
                <a:schemeClr val="bg1"/>
              </a:solidFill>
              <a:effectLst>
                <a:outerShdw blurRad="38100" dist="38100" dir="2700000" algn="tl">
                  <a:srgbClr val="000000">
                    <a:alpha val="43137"/>
                  </a:srgbClr>
                </a:outerShdw>
              </a:effectLst>
            </a:endParaRPr>
          </a:p>
          <a:p>
            <a:pPr marL="342900" indent="-342900">
              <a:buFont typeface="Arial" pitchFamily="34" charset="0"/>
              <a:buChar char="•"/>
            </a:pPr>
            <a:r>
              <a:rPr lang="es-CO" sz="2200" dirty="0" smtClean="0">
                <a:solidFill>
                  <a:schemeClr val="bg1"/>
                </a:solidFill>
                <a:effectLst>
                  <a:outerShdw blurRad="38100" dist="38100" dir="2700000" algn="tl">
                    <a:srgbClr val="000000">
                      <a:alpha val="43137"/>
                    </a:srgbClr>
                  </a:outerShdw>
                </a:effectLst>
              </a:rPr>
              <a:t>Símbolos, sentidos y significados de los actores y actrices sociales.</a:t>
            </a:r>
          </a:p>
          <a:p>
            <a:pPr marL="342900" indent="-342900">
              <a:buFont typeface="Arial" pitchFamily="34" charset="0"/>
              <a:buChar char="•"/>
            </a:pPr>
            <a:endParaRPr lang="es-CO" sz="2200" dirty="0">
              <a:solidFill>
                <a:schemeClr val="bg1"/>
              </a:solidFill>
              <a:effectLst>
                <a:outerShdw blurRad="38100" dist="38100" dir="2700000" algn="tl">
                  <a:srgbClr val="000000">
                    <a:alpha val="43137"/>
                  </a:srgbClr>
                </a:outerShdw>
              </a:effectLst>
            </a:endParaRPr>
          </a:p>
          <a:p>
            <a:pPr marL="342900" indent="-342900">
              <a:buFont typeface="Arial" pitchFamily="34" charset="0"/>
              <a:buChar char="•"/>
            </a:pPr>
            <a:r>
              <a:rPr lang="es-CO" sz="2200" dirty="0" smtClean="0">
                <a:solidFill>
                  <a:schemeClr val="bg1"/>
                </a:solidFill>
                <a:effectLst>
                  <a:outerShdw blurRad="38100" dist="38100" dir="2700000" algn="tl">
                    <a:srgbClr val="000000">
                      <a:alpha val="43137"/>
                    </a:srgbClr>
                  </a:outerShdw>
                </a:effectLst>
              </a:rPr>
              <a:t>Construcción discursiva de la realidad</a:t>
            </a:r>
          </a:p>
          <a:p>
            <a:pPr marL="342900" indent="-342900">
              <a:buFont typeface="Arial" pitchFamily="34" charset="0"/>
              <a:buChar char="•"/>
            </a:pPr>
            <a:endParaRPr lang="es-CO" sz="2200" dirty="0">
              <a:solidFill>
                <a:schemeClr val="bg1"/>
              </a:solidFill>
              <a:effectLst>
                <a:outerShdw blurRad="38100" dist="38100" dir="2700000" algn="tl">
                  <a:srgbClr val="000000">
                    <a:alpha val="43137"/>
                  </a:srgbClr>
                </a:outerShdw>
              </a:effectLst>
            </a:endParaRPr>
          </a:p>
          <a:p>
            <a:pPr marL="342900" indent="-342900">
              <a:buFont typeface="Arial" pitchFamily="34" charset="0"/>
              <a:buChar char="•"/>
            </a:pPr>
            <a:r>
              <a:rPr lang="es-CO" sz="2200" dirty="0" smtClean="0">
                <a:solidFill>
                  <a:schemeClr val="bg1"/>
                </a:solidFill>
                <a:effectLst>
                  <a:outerShdw blurRad="38100" dist="38100" dir="2700000" algn="tl">
                    <a:srgbClr val="000000">
                      <a:alpha val="43137"/>
                    </a:srgbClr>
                  </a:outerShdw>
                </a:effectLst>
              </a:rPr>
              <a:t>Capacidad creadora de los jóvenes – reinvención del mundo</a:t>
            </a:r>
          </a:p>
          <a:p>
            <a:pPr marL="342900" indent="-342900">
              <a:buFont typeface="Arial" pitchFamily="34" charset="0"/>
              <a:buChar char="•"/>
            </a:pPr>
            <a:endParaRPr lang="es-CO" sz="2200" dirty="0">
              <a:solidFill>
                <a:schemeClr val="bg1"/>
              </a:solidFill>
              <a:effectLst>
                <a:outerShdw blurRad="38100" dist="38100" dir="2700000" algn="tl">
                  <a:srgbClr val="000000">
                    <a:alpha val="43137"/>
                  </a:srgbClr>
                </a:outerShdw>
              </a:effectLst>
            </a:endParaRPr>
          </a:p>
          <a:p>
            <a:pPr marL="342900" indent="-342900">
              <a:buFont typeface="Arial" pitchFamily="34" charset="0"/>
              <a:buChar char="•"/>
            </a:pPr>
            <a:r>
              <a:rPr lang="es-CO" sz="2200" dirty="0" smtClean="0">
                <a:solidFill>
                  <a:schemeClr val="bg1"/>
                </a:solidFill>
                <a:effectLst>
                  <a:outerShdw blurRad="38100" dist="38100" dir="2700000" algn="tl">
                    <a:srgbClr val="000000">
                      <a:alpha val="43137"/>
                    </a:srgbClr>
                  </a:outerShdw>
                </a:effectLst>
              </a:rPr>
              <a:t>Posibilidad para alejarse del conflicto armado urbano</a:t>
            </a:r>
          </a:p>
        </p:txBody>
      </p:sp>
      <p:grpSp>
        <p:nvGrpSpPr>
          <p:cNvPr id="21" name="Group 19"/>
          <p:cNvGrpSpPr/>
          <p:nvPr/>
        </p:nvGrpSpPr>
        <p:grpSpPr>
          <a:xfrm>
            <a:off x="179512" y="5445225"/>
            <a:ext cx="8784976" cy="1352496"/>
            <a:chOff x="179512" y="4941168"/>
            <a:chExt cx="8784976" cy="1330433"/>
          </a:xfrm>
        </p:grpSpPr>
        <p:sp>
          <p:nvSpPr>
            <p:cNvPr id="23" name="Rectangle 20"/>
            <p:cNvSpPr/>
            <p:nvPr/>
          </p:nvSpPr>
          <p:spPr>
            <a:xfrm>
              <a:off x="179512" y="4941168"/>
              <a:ext cx="8784976" cy="13304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4" name="Picture 2" descr="C:\Users\BIBIANA\Desktop\TRABAJO DE GRADO. MAESTRIA\PRESENTACION PARA EL SIMPOSIO\IMAGENES PARA SIMPOSIO\no_a_las_arma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995" y="5085184"/>
              <a:ext cx="1464755" cy="1186417"/>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2"/>
            <p:cNvSpPr txBox="1"/>
            <p:nvPr/>
          </p:nvSpPr>
          <p:spPr>
            <a:xfrm>
              <a:off x="1638100" y="5251847"/>
              <a:ext cx="7251738" cy="769441"/>
            </a:xfrm>
            <a:prstGeom prst="rect">
              <a:avLst/>
            </a:prstGeom>
            <a:noFill/>
          </p:spPr>
          <p:txBody>
            <a:bodyPr wrap="square" rtlCol="0">
              <a:spAutoFit/>
            </a:bodyPr>
            <a:lstStyle/>
            <a:p>
              <a:pPr algn="ctr"/>
              <a:r>
                <a:rPr lang="es-CO" sz="2200" b="1" dirty="0" smtClean="0"/>
                <a:t>NO se estudia la Prosocialidad con </a:t>
              </a:r>
              <a:r>
                <a:rPr lang="es-CO" sz="2200" b="1" u="sng" dirty="0" smtClean="0"/>
                <a:t>jóvenes que viven en contextos de violencia</a:t>
              </a:r>
              <a:endParaRPr lang="es-CO" sz="2200" b="1" u="sng" dirty="0"/>
            </a:p>
          </p:txBody>
        </p:sp>
      </p:grpSp>
      <p:sp>
        <p:nvSpPr>
          <p:cNvPr id="13" name="TextBox 19"/>
          <p:cNvSpPr txBox="1"/>
          <p:nvPr/>
        </p:nvSpPr>
        <p:spPr>
          <a:xfrm>
            <a:off x="467544" y="908720"/>
            <a:ext cx="5616624" cy="400110"/>
          </a:xfrm>
          <a:prstGeom prst="rect">
            <a:avLst/>
          </a:prstGeom>
          <a:solidFill>
            <a:schemeClr val="accent5">
              <a:lumMod val="20000"/>
              <a:lumOff val="80000"/>
            </a:schemeClr>
          </a:solidFill>
        </p:spPr>
        <p:txBody>
          <a:bodyPr wrap="square" rtlCol="0">
            <a:spAutoFit/>
          </a:bodyPr>
          <a:lstStyle/>
          <a:p>
            <a:pPr algn="just"/>
            <a:r>
              <a:rPr lang="es-CO" sz="2000" b="1" u="sng" dirty="0" smtClean="0">
                <a:solidFill>
                  <a:srgbClr val="C00000"/>
                </a:solidFill>
              </a:rPr>
              <a:t>Análisis sobre antecedentes de la Prosocialidad.</a:t>
            </a:r>
            <a:endParaRPr lang="es-CO" sz="2000" b="1" u="sng" dirty="0">
              <a:solidFill>
                <a:srgbClr val="C00000"/>
              </a:solidFill>
            </a:endParaRPr>
          </a:p>
        </p:txBody>
      </p:sp>
      <p:sp>
        <p:nvSpPr>
          <p:cNvPr id="2" name="1 Rectángulo"/>
          <p:cNvSpPr/>
          <p:nvPr/>
        </p:nvSpPr>
        <p:spPr>
          <a:xfrm>
            <a:off x="467544" y="1484784"/>
            <a:ext cx="4003019" cy="400110"/>
          </a:xfrm>
          <a:prstGeom prst="rect">
            <a:avLst/>
          </a:prstGeom>
        </p:spPr>
        <p:txBody>
          <a:bodyPr wrap="none">
            <a:spAutoFit/>
          </a:bodyPr>
          <a:lstStyle/>
          <a:p>
            <a:r>
              <a:rPr lang="es-CO" sz="2000" b="1" dirty="0">
                <a:solidFill>
                  <a:srgbClr val="FFFF00"/>
                </a:solidFill>
                <a:effectLst>
                  <a:outerShdw blurRad="38100" dist="38100" dir="2700000" algn="tl">
                    <a:srgbClr val="000000">
                      <a:alpha val="43137"/>
                    </a:srgbClr>
                  </a:outerShdw>
                </a:effectLst>
              </a:rPr>
              <a:t>Prosocialidad - no se relaciona con:</a:t>
            </a:r>
          </a:p>
        </p:txBody>
      </p:sp>
    </p:spTree>
    <p:extLst>
      <p:ext uri="{BB962C8B-B14F-4D97-AF65-F5344CB8AC3E}">
        <p14:creationId xmlns:p14="http://schemas.microsoft.com/office/powerpoint/2010/main" val="2633718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 name="Rectangle 1"/>
          <p:cNvSpPr/>
          <p:nvPr/>
        </p:nvSpPr>
        <p:spPr>
          <a:xfrm>
            <a:off x="611560" y="2348880"/>
            <a:ext cx="7992888" cy="2246769"/>
          </a:xfrm>
          <a:prstGeom prst="rect">
            <a:avLst/>
          </a:prstGeom>
        </p:spPr>
        <p:txBody>
          <a:bodyPr wrap="square">
            <a:spAutoFit/>
          </a:bodyPr>
          <a:lstStyle/>
          <a:p>
            <a:r>
              <a:rPr lang="es-CO" sz="2800" dirty="0">
                <a:solidFill>
                  <a:schemeClr val="bg1"/>
                </a:solidFill>
                <a:effectLst>
                  <a:outerShdw blurRad="38100" dist="38100" dir="2700000" algn="tl">
                    <a:srgbClr val="000000">
                      <a:alpha val="43137"/>
                    </a:srgbClr>
                  </a:outerShdw>
                </a:effectLst>
              </a:rPr>
              <a:t>¿De qué modos, las creaciones discursivas en torno a las acciones prosociales, configuran nuevos sentidos de realidad para los jóvenes, y cómo ello les lleva a transformar las condiciones del contexto social en el que viven</a:t>
            </a:r>
            <a:r>
              <a:rPr lang="es-CO" sz="2800" dirty="0" smtClean="0">
                <a:solidFill>
                  <a:schemeClr val="bg1"/>
                </a:solidFill>
                <a:effectLst>
                  <a:outerShdw blurRad="38100" dist="38100" dir="2700000" algn="tl">
                    <a:srgbClr val="000000">
                      <a:alpha val="43137"/>
                    </a:srgbClr>
                  </a:outerShdw>
                </a:effectLst>
              </a:rPr>
              <a:t>?.</a:t>
            </a:r>
            <a:endParaRPr lang="es-CO" sz="2800"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698243" y="1223678"/>
            <a:ext cx="3102131" cy="400110"/>
          </a:xfrm>
          <a:prstGeom prst="rect">
            <a:avLst/>
          </a:prstGeom>
          <a:solidFill>
            <a:schemeClr val="accent5">
              <a:lumMod val="20000"/>
              <a:lumOff val="80000"/>
            </a:schemeClr>
          </a:solidFill>
        </p:spPr>
        <p:txBody>
          <a:bodyPr wrap="none" rtlCol="0">
            <a:spAutoFit/>
          </a:bodyPr>
          <a:lstStyle/>
          <a:p>
            <a:r>
              <a:rPr lang="es-CO" sz="2000" b="1" u="sng" dirty="0" smtClean="0">
                <a:solidFill>
                  <a:srgbClr val="C00000"/>
                </a:solidFill>
              </a:rPr>
              <a:t>Pregunta de investigación:</a:t>
            </a:r>
            <a:endParaRPr lang="es-CO" sz="2000" b="1" u="sng" dirty="0">
              <a:solidFill>
                <a:srgbClr val="C00000"/>
              </a:solidFill>
            </a:endParaRPr>
          </a:p>
        </p:txBody>
      </p:sp>
      <p:pic>
        <p:nvPicPr>
          <p:cNvPr id="9" name="Picture 3" descr="C:\Users\BIBIANA\Desktop\TRABAJO DE GRADO. MAESTRIA\PRESENTACION PARA EL SIMPOSIO\IMAGENES PARA SIMPOSIO\50257_287938918645_8225759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506204"/>
            <a:ext cx="1232334" cy="1091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563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8" name="TextBox 7"/>
          <p:cNvSpPr txBox="1"/>
          <p:nvPr/>
        </p:nvSpPr>
        <p:spPr>
          <a:xfrm>
            <a:off x="714395" y="980173"/>
            <a:ext cx="3209533" cy="400110"/>
          </a:xfrm>
          <a:prstGeom prst="rect">
            <a:avLst/>
          </a:prstGeom>
          <a:solidFill>
            <a:schemeClr val="accent5">
              <a:lumMod val="20000"/>
              <a:lumOff val="80000"/>
            </a:schemeClr>
          </a:solidFill>
        </p:spPr>
        <p:txBody>
          <a:bodyPr wrap="none" rtlCol="0">
            <a:spAutoFit/>
          </a:bodyPr>
          <a:lstStyle/>
          <a:p>
            <a:r>
              <a:rPr lang="es-CO" sz="2000" b="1" u="sng" dirty="0" smtClean="0">
                <a:solidFill>
                  <a:srgbClr val="C00000"/>
                </a:solidFill>
              </a:rPr>
              <a:t>Preguntas de investigación:</a:t>
            </a:r>
            <a:endParaRPr lang="es-CO" sz="2000" b="1" u="sng" dirty="0">
              <a:solidFill>
                <a:srgbClr val="C00000"/>
              </a:solidFill>
            </a:endParaRPr>
          </a:p>
        </p:txBody>
      </p:sp>
      <p:pic>
        <p:nvPicPr>
          <p:cNvPr id="16386" name="Picture 2" descr="G:\arma 17..jpg"/>
          <p:cNvPicPr>
            <a:picLocks noChangeAspect="1" noChangeArrowheads="1"/>
          </p:cNvPicPr>
          <p:nvPr/>
        </p:nvPicPr>
        <p:blipFill rotWithShape="1">
          <a:blip r:embed="rId2">
            <a:extLst>
              <a:ext uri="{28A0092B-C50C-407E-A947-70E740481C1C}">
                <a14:useLocalDpi xmlns:a14="http://schemas.microsoft.com/office/drawing/2010/main" val="0"/>
              </a:ext>
            </a:extLst>
          </a:blip>
          <a:srcRect l="7391" t="8117" r="11540" b="10230"/>
          <a:stretch/>
        </p:blipFill>
        <p:spPr bwMode="auto">
          <a:xfrm>
            <a:off x="179512" y="5445224"/>
            <a:ext cx="1445954" cy="1170214"/>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505950" y="1484784"/>
            <a:ext cx="8242514" cy="3693319"/>
          </a:xfrm>
          <a:prstGeom prst="rect">
            <a:avLst/>
          </a:prstGeom>
        </p:spPr>
        <p:txBody>
          <a:bodyPr wrap="square">
            <a:spAutoFit/>
          </a:bodyPr>
          <a:lstStyle/>
          <a:p>
            <a:pPr marL="342900" lvl="0" indent="-342900">
              <a:buFont typeface="Arial" charset="0"/>
              <a:buChar char="•"/>
            </a:pPr>
            <a:r>
              <a:rPr lang="es-CO" sz="2600" dirty="0" smtClean="0">
                <a:solidFill>
                  <a:schemeClr val="bg1"/>
                </a:solidFill>
                <a:effectLst>
                  <a:outerShdw blurRad="38100" dist="38100" dir="2700000" algn="tl">
                    <a:srgbClr val="000000">
                      <a:alpha val="43137"/>
                    </a:srgbClr>
                  </a:outerShdw>
                </a:effectLst>
              </a:rPr>
              <a:t>Prácticas cotidianas que conforman las acciones prosociales.</a:t>
            </a:r>
          </a:p>
          <a:p>
            <a:pPr marL="342900" lvl="0" indent="-342900">
              <a:buFont typeface="Arial" charset="0"/>
              <a:buChar char="•"/>
            </a:pPr>
            <a:endParaRPr lang="es-CO" sz="2600" dirty="0" smtClean="0">
              <a:solidFill>
                <a:schemeClr val="bg1"/>
              </a:solidFill>
              <a:effectLst>
                <a:outerShdw blurRad="38100" dist="38100" dir="2700000" algn="tl">
                  <a:srgbClr val="000000">
                    <a:alpha val="43137"/>
                  </a:srgbClr>
                </a:outerShdw>
              </a:effectLst>
            </a:endParaRPr>
          </a:p>
          <a:p>
            <a:pPr marL="342900" lvl="0" indent="-342900">
              <a:buFont typeface="Arial" charset="0"/>
              <a:buChar char="•"/>
            </a:pPr>
            <a:r>
              <a:rPr lang="es-CO" sz="2600" dirty="0" smtClean="0">
                <a:solidFill>
                  <a:schemeClr val="bg1"/>
                </a:solidFill>
                <a:effectLst>
                  <a:outerShdw blurRad="38100" dist="38100" dir="2700000" algn="tl">
                    <a:srgbClr val="000000">
                      <a:alpha val="43137"/>
                    </a:srgbClr>
                  </a:outerShdw>
                </a:effectLst>
              </a:rPr>
              <a:t>Repertorios interpretativos que describen las acciones prosociales.</a:t>
            </a:r>
          </a:p>
          <a:p>
            <a:pPr marL="342900" lvl="0" indent="-342900">
              <a:buFont typeface="Arial" charset="0"/>
              <a:buChar char="•"/>
            </a:pPr>
            <a:endParaRPr lang="es-CO" sz="2600" dirty="0" smtClean="0">
              <a:solidFill>
                <a:schemeClr val="bg1"/>
              </a:solidFill>
              <a:effectLst>
                <a:outerShdw blurRad="38100" dist="38100" dir="2700000" algn="tl">
                  <a:srgbClr val="000000">
                    <a:alpha val="43137"/>
                  </a:srgbClr>
                </a:outerShdw>
              </a:effectLst>
            </a:endParaRPr>
          </a:p>
          <a:p>
            <a:pPr marL="342900" lvl="0" indent="-342900">
              <a:buFont typeface="Arial" charset="0"/>
              <a:buChar char="•"/>
            </a:pPr>
            <a:r>
              <a:rPr lang="es-CO" sz="2600" dirty="0">
                <a:solidFill>
                  <a:schemeClr val="bg1"/>
                </a:solidFill>
                <a:effectLst>
                  <a:outerShdw blurRad="38100" dist="38100" dir="2700000" algn="tl">
                    <a:srgbClr val="000000">
                      <a:alpha val="43137"/>
                    </a:srgbClr>
                  </a:outerShdw>
                </a:effectLst>
              </a:rPr>
              <a:t>O</a:t>
            </a:r>
            <a:r>
              <a:rPr lang="es-CO" sz="2600" dirty="0" smtClean="0">
                <a:solidFill>
                  <a:schemeClr val="bg1"/>
                </a:solidFill>
                <a:effectLst>
                  <a:outerShdw blurRad="38100" dist="38100" dir="2700000" algn="tl">
                    <a:srgbClr val="000000">
                      <a:alpha val="43137"/>
                    </a:srgbClr>
                  </a:outerShdw>
                </a:effectLst>
              </a:rPr>
              <a:t>rientan </a:t>
            </a:r>
            <a:r>
              <a:rPr lang="es-CO" sz="2600" dirty="0">
                <a:solidFill>
                  <a:schemeClr val="bg1"/>
                </a:solidFill>
                <a:effectLst>
                  <a:outerShdw blurRad="38100" dist="38100" dir="2700000" algn="tl">
                    <a:srgbClr val="000000">
                      <a:alpha val="43137"/>
                    </a:srgbClr>
                  </a:outerShdw>
                </a:effectLst>
              </a:rPr>
              <a:t>el </a:t>
            </a:r>
            <a:r>
              <a:rPr lang="es-CO" sz="2600" dirty="0" smtClean="0">
                <a:solidFill>
                  <a:schemeClr val="bg1"/>
                </a:solidFill>
                <a:effectLst>
                  <a:outerShdw blurRad="38100" dist="38100" dir="2700000" algn="tl">
                    <a:srgbClr val="000000">
                      <a:alpha val="43137"/>
                    </a:srgbClr>
                  </a:outerShdw>
                </a:effectLst>
              </a:rPr>
              <a:t>discurso prosocial, en función de la transformación de sus condiciones, respecto al contexto de violencia en el que viven.</a:t>
            </a:r>
            <a:endParaRPr lang="es-CO" sz="2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6912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7" name="TextBox 16"/>
          <p:cNvSpPr txBox="1"/>
          <p:nvPr/>
        </p:nvSpPr>
        <p:spPr>
          <a:xfrm>
            <a:off x="467544" y="1018343"/>
            <a:ext cx="2513830" cy="369332"/>
          </a:xfrm>
          <a:prstGeom prst="rect">
            <a:avLst/>
          </a:prstGeom>
          <a:solidFill>
            <a:schemeClr val="accent5">
              <a:lumMod val="20000"/>
              <a:lumOff val="80000"/>
            </a:schemeClr>
          </a:solidFill>
        </p:spPr>
        <p:txBody>
          <a:bodyPr wrap="none" rtlCol="0">
            <a:spAutoFit/>
          </a:bodyPr>
          <a:lstStyle/>
          <a:p>
            <a:r>
              <a:rPr lang="es-CO" b="1" u="sng" dirty="0" smtClean="0">
                <a:solidFill>
                  <a:srgbClr val="C00000"/>
                </a:solidFill>
              </a:rPr>
              <a:t>Diseño de investigación</a:t>
            </a:r>
            <a:endParaRPr lang="es-CO" b="1" u="sng" dirty="0">
              <a:solidFill>
                <a:srgbClr val="C00000"/>
              </a:solidFill>
            </a:endParaRPr>
          </a:p>
        </p:txBody>
      </p: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sp>
        <p:nvSpPr>
          <p:cNvPr id="7" name="Rectangle 6"/>
          <p:cNvSpPr/>
          <p:nvPr/>
        </p:nvSpPr>
        <p:spPr>
          <a:xfrm>
            <a:off x="467544" y="1844824"/>
            <a:ext cx="8280920" cy="2785378"/>
          </a:xfrm>
          <a:prstGeom prst="rect">
            <a:avLst/>
          </a:prstGeom>
        </p:spPr>
        <p:txBody>
          <a:bodyPr wrap="square">
            <a:spAutoFit/>
          </a:bodyPr>
          <a:lstStyle/>
          <a:p>
            <a:pPr marL="342900" indent="-342900">
              <a:buFont typeface="Arial" pitchFamily="34" charset="0"/>
              <a:buChar char="•"/>
            </a:pPr>
            <a:r>
              <a:rPr lang="es-CO" sz="2500" b="1" dirty="0" smtClean="0">
                <a:solidFill>
                  <a:srgbClr val="FFFF00"/>
                </a:solidFill>
                <a:effectLst>
                  <a:outerShdw blurRad="38100" dist="38100" dir="2700000" algn="tl">
                    <a:srgbClr val="000000">
                      <a:alpha val="43137"/>
                    </a:srgbClr>
                  </a:outerShdw>
                </a:effectLst>
              </a:rPr>
              <a:t>Paradigma:  </a:t>
            </a:r>
            <a:r>
              <a:rPr lang="es-CO" sz="2500" dirty="0" smtClean="0">
                <a:solidFill>
                  <a:schemeClr val="bg1"/>
                </a:solidFill>
                <a:effectLst>
                  <a:outerShdw blurRad="38100" dist="38100" dir="2700000" algn="tl">
                    <a:srgbClr val="000000">
                      <a:alpha val="43137"/>
                    </a:srgbClr>
                  </a:outerShdw>
                </a:effectLst>
              </a:rPr>
              <a:t>Constructivista (Maturana, 2004)</a:t>
            </a:r>
          </a:p>
          <a:p>
            <a:pPr marL="342900" indent="-342900">
              <a:buFont typeface="Arial" pitchFamily="34" charset="0"/>
              <a:buChar char="•"/>
            </a:pPr>
            <a:endParaRPr lang="es-CO" sz="2500" b="1" dirty="0" smtClean="0">
              <a:solidFill>
                <a:schemeClr val="bg1"/>
              </a:solidFill>
              <a:effectLst>
                <a:outerShdw blurRad="38100" dist="38100" dir="2700000" algn="tl">
                  <a:srgbClr val="000000">
                    <a:alpha val="43137"/>
                  </a:srgbClr>
                </a:outerShdw>
              </a:effectLst>
            </a:endParaRPr>
          </a:p>
          <a:p>
            <a:pPr marL="342900" indent="-342900">
              <a:buFont typeface="Arial" pitchFamily="34" charset="0"/>
              <a:buChar char="•"/>
            </a:pPr>
            <a:r>
              <a:rPr lang="es-CO" sz="2500" b="1" dirty="0" smtClean="0">
                <a:solidFill>
                  <a:srgbClr val="FFFF00"/>
                </a:solidFill>
                <a:effectLst>
                  <a:outerShdw blurRad="38100" dist="38100" dir="2700000" algn="tl">
                    <a:srgbClr val="000000">
                      <a:alpha val="43137"/>
                    </a:srgbClr>
                  </a:outerShdw>
                </a:effectLst>
              </a:rPr>
              <a:t>Perspectiva metateórica: </a:t>
            </a:r>
            <a:r>
              <a:rPr lang="es-CO" sz="2500" dirty="0" smtClean="0">
                <a:solidFill>
                  <a:schemeClr val="bg1"/>
                </a:solidFill>
                <a:effectLst>
                  <a:outerShdw blurRad="38100" dist="38100" dir="2700000" algn="tl">
                    <a:srgbClr val="000000">
                      <a:alpha val="43137"/>
                    </a:srgbClr>
                  </a:outerShdw>
                </a:effectLst>
              </a:rPr>
              <a:t>Construccionismo social (Ibáñez, 2001)</a:t>
            </a:r>
          </a:p>
          <a:p>
            <a:pPr marL="342900" indent="-342900">
              <a:buFont typeface="Arial" pitchFamily="34" charset="0"/>
              <a:buChar char="•"/>
            </a:pPr>
            <a:endParaRPr lang="es-CO" sz="2500" b="1" dirty="0" smtClean="0">
              <a:solidFill>
                <a:schemeClr val="bg1"/>
              </a:solidFill>
              <a:effectLst>
                <a:outerShdw blurRad="38100" dist="38100" dir="2700000" algn="tl">
                  <a:srgbClr val="000000">
                    <a:alpha val="43137"/>
                  </a:srgbClr>
                </a:outerShdw>
              </a:effectLst>
            </a:endParaRPr>
          </a:p>
          <a:p>
            <a:pPr marL="342900" indent="-342900">
              <a:buFont typeface="Arial" pitchFamily="34" charset="0"/>
              <a:buChar char="•"/>
            </a:pPr>
            <a:r>
              <a:rPr lang="es-CO" sz="2500" b="1" dirty="0" smtClean="0">
                <a:solidFill>
                  <a:srgbClr val="FFFF00"/>
                </a:solidFill>
                <a:effectLst>
                  <a:outerShdw blurRad="38100" dist="38100" dir="2700000" algn="tl">
                    <a:srgbClr val="000000">
                      <a:alpha val="43137"/>
                    </a:srgbClr>
                  </a:outerShdw>
                </a:effectLst>
              </a:rPr>
              <a:t>Perspectiva de investigación:  </a:t>
            </a:r>
            <a:r>
              <a:rPr lang="es-CO" sz="2500" dirty="0" smtClean="0">
                <a:solidFill>
                  <a:schemeClr val="bg1"/>
                </a:solidFill>
                <a:effectLst>
                  <a:outerShdw blurRad="38100" dist="38100" dir="2700000" algn="tl">
                    <a:srgbClr val="000000">
                      <a:alpha val="43137"/>
                    </a:srgbClr>
                  </a:outerShdw>
                </a:effectLst>
              </a:rPr>
              <a:t>Psicología Discursiva (Garay, Iñiguez &amp; Martínez, 2005)</a:t>
            </a:r>
          </a:p>
        </p:txBody>
      </p:sp>
      <p:pic>
        <p:nvPicPr>
          <p:cNvPr id="1027" name="Picture 3" descr="G:\arma 1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724" y="5536490"/>
            <a:ext cx="1454948" cy="1060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092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9" name="Picture 2" descr="C:\Users\BIBIANA\Desktop\TRABAJO DE GRADO. MAESTRIA\PRESENTACION PARA EL SIMPOSIO\IMAGENES PARA SIMPOSIO\bastadementira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223808"/>
            <a:ext cx="1028582" cy="138978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6"/>
          <p:cNvSpPr txBox="1"/>
          <p:nvPr/>
        </p:nvSpPr>
        <p:spPr>
          <a:xfrm>
            <a:off x="503404" y="1033936"/>
            <a:ext cx="2513830" cy="369332"/>
          </a:xfrm>
          <a:prstGeom prst="rect">
            <a:avLst/>
          </a:prstGeom>
          <a:solidFill>
            <a:schemeClr val="accent5">
              <a:lumMod val="20000"/>
              <a:lumOff val="80000"/>
            </a:schemeClr>
          </a:solidFill>
        </p:spPr>
        <p:txBody>
          <a:bodyPr wrap="none" rtlCol="0">
            <a:spAutoFit/>
          </a:bodyPr>
          <a:lstStyle/>
          <a:p>
            <a:r>
              <a:rPr lang="es-CO" b="1" u="sng" dirty="0" smtClean="0">
                <a:solidFill>
                  <a:srgbClr val="C00000"/>
                </a:solidFill>
              </a:rPr>
              <a:t>Diseño de investigación</a:t>
            </a:r>
            <a:endParaRPr lang="es-CO" b="1" u="sng" dirty="0">
              <a:solidFill>
                <a:srgbClr val="C00000"/>
              </a:solidFill>
            </a:endParaRPr>
          </a:p>
        </p:txBody>
      </p:sp>
      <p:sp>
        <p:nvSpPr>
          <p:cNvPr id="8" name="7 Rectángulo"/>
          <p:cNvSpPr/>
          <p:nvPr/>
        </p:nvSpPr>
        <p:spPr>
          <a:xfrm>
            <a:off x="468313" y="1700213"/>
            <a:ext cx="8207375" cy="3416320"/>
          </a:xfrm>
          <a:prstGeom prst="rect">
            <a:avLst/>
          </a:prstGeom>
        </p:spPr>
        <p:txBody>
          <a:bodyPr>
            <a:spAutoFit/>
          </a:bodyPr>
          <a:lstStyle/>
          <a:p>
            <a:pPr marL="342900" indent="-342900" eaLnBrk="1" fontAlgn="auto" hangingPunct="1">
              <a:spcBef>
                <a:spcPts val="0"/>
              </a:spcBef>
              <a:spcAft>
                <a:spcPts val="0"/>
              </a:spcAft>
              <a:buFont typeface="Arial" pitchFamily="34" charset="0"/>
              <a:buChar char="•"/>
              <a:defRPr/>
            </a:pPr>
            <a:r>
              <a:rPr lang="es-CO" sz="2400" b="1" dirty="0">
                <a:solidFill>
                  <a:srgbClr val="FFFF00"/>
                </a:solidFill>
                <a:effectLst>
                  <a:outerShdw blurRad="38100" dist="38100" dir="2700000" algn="tl">
                    <a:srgbClr val="000000">
                      <a:alpha val="43137"/>
                    </a:srgbClr>
                  </a:outerShdw>
                </a:effectLst>
              </a:rPr>
              <a:t>Enfoque metodológico: </a:t>
            </a:r>
            <a:r>
              <a:rPr lang="es-CO" sz="2400" dirty="0">
                <a:solidFill>
                  <a:schemeClr val="bg1"/>
                </a:solidFill>
                <a:effectLst>
                  <a:outerShdw blurRad="38100" dist="38100" dir="2700000" algn="tl">
                    <a:srgbClr val="000000">
                      <a:alpha val="43137"/>
                    </a:srgbClr>
                  </a:outerShdw>
                </a:effectLst>
              </a:rPr>
              <a:t>Interpretativo (</a:t>
            </a:r>
            <a:r>
              <a:rPr lang="es-CO" sz="2400" dirty="0" err="1">
                <a:solidFill>
                  <a:schemeClr val="bg1"/>
                </a:solidFill>
                <a:effectLst>
                  <a:outerShdw blurRad="38100" dist="38100" dir="2700000" algn="tl">
                    <a:srgbClr val="000000">
                      <a:alpha val="43137"/>
                    </a:srgbClr>
                  </a:outerShdw>
                </a:effectLst>
              </a:rPr>
              <a:t>Vasilachis</a:t>
            </a:r>
            <a:r>
              <a:rPr lang="es-CO" sz="2400" dirty="0">
                <a:solidFill>
                  <a:schemeClr val="bg1"/>
                </a:solidFill>
                <a:effectLst>
                  <a:outerShdw blurRad="38100" dist="38100" dir="2700000" algn="tl">
                    <a:srgbClr val="000000">
                      <a:alpha val="43137"/>
                    </a:srgbClr>
                  </a:outerShdw>
                </a:effectLst>
              </a:rPr>
              <a:t>, 2006</a:t>
            </a:r>
            <a:r>
              <a:rPr lang="es-CO" sz="2400" dirty="0" smtClean="0">
                <a:solidFill>
                  <a:schemeClr val="bg1"/>
                </a:solidFill>
                <a:effectLst>
                  <a:outerShdw blurRad="38100" dist="38100" dir="2700000" algn="tl">
                    <a:srgbClr val="000000">
                      <a:alpha val="43137"/>
                    </a:srgbClr>
                  </a:outerShdw>
                </a:effectLst>
              </a:rPr>
              <a:t>)</a:t>
            </a:r>
            <a:endParaRPr lang="es-CO" sz="2400" dirty="0">
              <a:solidFill>
                <a:schemeClr val="bg1"/>
              </a:solidFill>
              <a:effectLst>
                <a:outerShdw blurRad="38100" dist="38100" dir="2700000" algn="tl">
                  <a:srgbClr val="000000">
                    <a:alpha val="43137"/>
                  </a:srgbClr>
                </a:outerShdw>
              </a:effectLst>
            </a:endParaRPr>
          </a:p>
          <a:p>
            <a:pPr marL="342900" indent="-342900" eaLnBrk="1" fontAlgn="auto" hangingPunct="1">
              <a:spcBef>
                <a:spcPts val="0"/>
              </a:spcBef>
              <a:spcAft>
                <a:spcPts val="0"/>
              </a:spcAft>
              <a:buFont typeface="Arial" pitchFamily="34" charset="0"/>
              <a:buChar char="•"/>
              <a:defRPr/>
            </a:pPr>
            <a:endParaRPr lang="es-CO" sz="2400" dirty="0">
              <a:solidFill>
                <a:schemeClr val="bg1"/>
              </a:solidFill>
              <a:effectLst>
                <a:outerShdw blurRad="38100" dist="38100" dir="2700000" algn="tl">
                  <a:srgbClr val="000000">
                    <a:alpha val="43137"/>
                  </a:srgbClr>
                </a:outerShdw>
              </a:effectLst>
            </a:endParaRPr>
          </a:p>
          <a:p>
            <a:pPr marL="342900" indent="-342900" eaLnBrk="1" fontAlgn="auto" hangingPunct="1">
              <a:spcBef>
                <a:spcPts val="0"/>
              </a:spcBef>
              <a:spcAft>
                <a:spcPts val="0"/>
              </a:spcAft>
              <a:buFont typeface="Arial" pitchFamily="34" charset="0"/>
              <a:buChar char="•"/>
              <a:defRPr/>
            </a:pPr>
            <a:r>
              <a:rPr lang="es-CO" sz="2400" b="1" dirty="0">
                <a:solidFill>
                  <a:srgbClr val="FFFF00"/>
                </a:solidFill>
                <a:effectLst>
                  <a:outerShdw blurRad="38100" dist="38100" dir="2700000" algn="tl">
                    <a:srgbClr val="000000">
                      <a:alpha val="43137"/>
                    </a:srgbClr>
                  </a:outerShdw>
                </a:effectLst>
              </a:rPr>
              <a:t>Método de investigación: </a:t>
            </a:r>
            <a:r>
              <a:rPr lang="es-CO" sz="2400" dirty="0">
                <a:solidFill>
                  <a:schemeClr val="bg1"/>
                </a:solidFill>
                <a:effectLst>
                  <a:outerShdw blurRad="38100" dist="38100" dir="2700000" algn="tl">
                    <a:srgbClr val="000000">
                      <a:alpha val="43137"/>
                    </a:srgbClr>
                  </a:outerShdw>
                </a:effectLst>
              </a:rPr>
              <a:t>Análisis del </a:t>
            </a:r>
            <a:r>
              <a:rPr lang="es-CO" sz="2400" dirty="0" smtClean="0">
                <a:solidFill>
                  <a:schemeClr val="bg1"/>
                </a:solidFill>
                <a:effectLst>
                  <a:outerShdw blurRad="38100" dist="38100" dir="2700000" algn="tl">
                    <a:srgbClr val="000000">
                      <a:alpha val="43137"/>
                    </a:srgbClr>
                  </a:outerShdw>
                </a:effectLst>
              </a:rPr>
              <a:t>discurso (</a:t>
            </a:r>
            <a:r>
              <a:rPr lang="es-CO" sz="2400" dirty="0" err="1" smtClean="0">
                <a:solidFill>
                  <a:schemeClr val="bg1"/>
                </a:solidFill>
                <a:effectLst>
                  <a:outerShdw blurRad="38100" dist="38100" dir="2700000" algn="tl">
                    <a:srgbClr val="000000">
                      <a:alpha val="43137"/>
                    </a:srgbClr>
                  </a:outerShdw>
                </a:effectLst>
              </a:rPr>
              <a:t>Wheterell</a:t>
            </a:r>
            <a:r>
              <a:rPr lang="es-CO" sz="2400" dirty="0" smtClean="0">
                <a:solidFill>
                  <a:schemeClr val="bg1"/>
                </a:solidFill>
                <a:effectLst>
                  <a:outerShdw blurRad="38100" dist="38100" dir="2700000" algn="tl">
                    <a:srgbClr val="000000">
                      <a:alpha val="43137"/>
                    </a:srgbClr>
                  </a:outerShdw>
                </a:effectLst>
              </a:rPr>
              <a:t> &amp; Potter, 1988)</a:t>
            </a:r>
            <a:endParaRPr lang="es-CO" sz="2400" dirty="0">
              <a:solidFill>
                <a:schemeClr val="bg1"/>
              </a:solidFill>
              <a:effectLst>
                <a:outerShdw blurRad="38100" dist="38100" dir="2700000" algn="tl">
                  <a:srgbClr val="000000">
                    <a:alpha val="43137"/>
                  </a:srgbClr>
                </a:outerShdw>
              </a:effectLst>
            </a:endParaRPr>
          </a:p>
          <a:p>
            <a:pPr eaLnBrk="1" fontAlgn="auto" hangingPunct="1">
              <a:spcBef>
                <a:spcPts val="0"/>
              </a:spcBef>
              <a:spcAft>
                <a:spcPts val="0"/>
              </a:spcAft>
              <a:defRPr/>
            </a:pPr>
            <a:endParaRPr lang="es-CO" sz="2400" b="1" dirty="0">
              <a:solidFill>
                <a:schemeClr val="bg1"/>
              </a:solidFill>
              <a:effectLst>
                <a:outerShdw blurRad="38100" dist="38100" dir="2700000" algn="tl">
                  <a:srgbClr val="000000">
                    <a:alpha val="43137"/>
                  </a:srgbClr>
                </a:outerShdw>
              </a:effectLst>
            </a:endParaRPr>
          </a:p>
          <a:p>
            <a:pPr marL="342900" indent="-342900" eaLnBrk="1" fontAlgn="auto" hangingPunct="1">
              <a:spcBef>
                <a:spcPts val="0"/>
              </a:spcBef>
              <a:spcAft>
                <a:spcPts val="0"/>
              </a:spcAft>
              <a:buFont typeface="Arial" pitchFamily="34" charset="0"/>
              <a:buChar char="•"/>
              <a:defRPr/>
            </a:pPr>
            <a:r>
              <a:rPr lang="es-CO" sz="2400" b="1" dirty="0">
                <a:solidFill>
                  <a:srgbClr val="FFFF00"/>
                </a:solidFill>
                <a:effectLst>
                  <a:outerShdw blurRad="38100" dist="38100" dir="2700000" algn="tl">
                    <a:srgbClr val="000000">
                      <a:alpha val="43137"/>
                    </a:srgbClr>
                  </a:outerShdw>
                </a:effectLst>
              </a:rPr>
              <a:t>U</a:t>
            </a:r>
            <a:r>
              <a:rPr lang="es-CO" sz="2400" b="1" dirty="0" smtClean="0">
                <a:solidFill>
                  <a:srgbClr val="FFFF00"/>
                </a:solidFill>
                <a:effectLst>
                  <a:outerShdw blurRad="38100" dist="38100" dir="2700000" algn="tl">
                    <a:srgbClr val="000000">
                      <a:alpha val="43137"/>
                    </a:srgbClr>
                  </a:outerShdw>
                </a:effectLst>
              </a:rPr>
              <a:t>nidades </a:t>
            </a:r>
            <a:r>
              <a:rPr lang="es-CO" sz="2400" b="1" dirty="0">
                <a:solidFill>
                  <a:srgbClr val="FFFF00"/>
                </a:solidFill>
                <a:effectLst>
                  <a:outerShdw blurRad="38100" dist="38100" dir="2700000" algn="tl">
                    <a:srgbClr val="000000">
                      <a:alpha val="43137"/>
                    </a:srgbClr>
                  </a:outerShdw>
                </a:effectLst>
              </a:rPr>
              <a:t>de análisis: </a:t>
            </a:r>
            <a:r>
              <a:rPr lang="es-CO" sz="2400" dirty="0">
                <a:solidFill>
                  <a:schemeClr val="bg1"/>
                </a:solidFill>
                <a:effectLst>
                  <a:outerShdw blurRad="38100" dist="38100" dir="2700000" algn="tl">
                    <a:srgbClr val="000000">
                      <a:alpha val="43137"/>
                    </a:srgbClr>
                  </a:outerShdw>
                </a:effectLst>
              </a:rPr>
              <a:t>Testimonios  de los jóvenes</a:t>
            </a:r>
          </a:p>
          <a:p>
            <a:pPr marL="342900" indent="-342900" eaLnBrk="1" fontAlgn="auto" hangingPunct="1">
              <a:spcBef>
                <a:spcPts val="0"/>
              </a:spcBef>
              <a:spcAft>
                <a:spcPts val="0"/>
              </a:spcAft>
              <a:buFont typeface="Arial" pitchFamily="34" charset="0"/>
              <a:buChar char="•"/>
              <a:defRPr/>
            </a:pPr>
            <a:endParaRPr lang="es-CO" sz="2400" b="1" dirty="0">
              <a:solidFill>
                <a:srgbClr val="FFC000"/>
              </a:solidFill>
              <a:effectLst>
                <a:outerShdw blurRad="38100" dist="38100" dir="2700000" algn="tl">
                  <a:srgbClr val="000000">
                    <a:alpha val="43137"/>
                  </a:srgbClr>
                </a:outerShdw>
              </a:effectLst>
            </a:endParaRPr>
          </a:p>
          <a:p>
            <a:pPr marL="342900" indent="-342900" eaLnBrk="1" fontAlgn="auto" hangingPunct="1">
              <a:spcBef>
                <a:spcPts val="0"/>
              </a:spcBef>
              <a:spcAft>
                <a:spcPts val="0"/>
              </a:spcAft>
              <a:buFont typeface="Arial" pitchFamily="34" charset="0"/>
              <a:buChar char="•"/>
              <a:defRPr/>
            </a:pPr>
            <a:r>
              <a:rPr lang="es-CO" sz="2400" b="1" dirty="0" smtClean="0">
                <a:solidFill>
                  <a:srgbClr val="FFFF00"/>
                </a:solidFill>
                <a:effectLst>
                  <a:outerShdw blurRad="38100" dist="38100" dir="2700000" algn="tl">
                    <a:srgbClr val="000000">
                      <a:alpha val="43137"/>
                    </a:srgbClr>
                  </a:outerShdw>
                </a:effectLst>
              </a:rPr>
              <a:t>Unidades </a:t>
            </a:r>
            <a:r>
              <a:rPr lang="es-CO" sz="2400" b="1" dirty="0">
                <a:solidFill>
                  <a:srgbClr val="FFFF00"/>
                </a:solidFill>
                <a:effectLst>
                  <a:outerShdw blurRad="38100" dist="38100" dir="2700000" algn="tl">
                    <a:srgbClr val="000000">
                      <a:alpha val="43137"/>
                    </a:srgbClr>
                  </a:outerShdw>
                </a:effectLst>
              </a:rPr>
              <a:t>de estudio: </a:t>
            </a:r>
            <a:r>
              <a:rPr lang="es-CO" sz="2400" dirty="0">
                <a:solidFill>
                  <a:schemeClr val="bg1"/>
                </a:solidFill>
                <a:effectLst>
                  <a:outerShdw blurRad="38100" dist="38100" dir="2700000" algn="tl">
                    <a:srgbClr val="000000">
                      <a:alpha val="43137"/>
                    </a:srgbClr>
                  </a:outerShdw>
                </a:effectLst>
              </a:rPr>
              <a:t>Las acciones prosociales y los repertorios interpretativos</a:t>
            </a:r>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4686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flipH="1">
            <a:off x="6084168" y="764704"/>
            <a:ext cx="279650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cxnSp>
        <p:nvCxnSpPr>
          <p:cNvPr id="11" name="Straight Connector 10"/>
          <p:cNvCxnSpPr/>
          <p:nvPr/>
        </p:nvCxnSpPr>
        <p:spPr>
          <a:xfrm flipH="1">
            <a:off x="3923928" y="836712"/>
            <a:ext cx="4956742" cy="0"/>
          </a:xfrm>
          <a:prstGeom prst="line">
            <a:avLst/>
          </a:prstGeom>
          <a:ln w="28575">
            <a:solidFill>
              <a:srgbClr val="FFFF00"/>
            </a:solidFill>
          </a:ln>
        </p:spPr>
        <p:style>
          <a:lnRef idx="2">
            <a:schemeClr val="accent4"/>
          </a:lnRef>
          <a:fillRef idx="0">
            <a:schemeClr val="accent4"/>
          </a:fillRef>
          <a:effectRef idx="1">
            <a:schemeClr val="accent4"/>
          </a:effectRef>
          <a:fontRef idx="minor">
            <a:schemeClr val="tx1"/>
          </a:fontRef>
        </p:style>
      </p:cxnSp>
      <p:sp>
        <p:nvSpPr>
          <p:cNvPr id="12" name="TextBox 11"/>
          <p:cNvSpPr txBox="1"/>
          <p:nvPr/>
        </p:nvSpPr>
        <p:spPr>
          <a:xfrm>
            <a:off x="4820405" y="487705"/>
            <a:ext cx="4144083" cy="276999"/>
          </a:xfrm>
          <a:prstGeom prst="rect">
            <a:avLst/>
          </a:prstGeom>
          <a:noFill/>
        </p:spPr>
        <p:txBody>
          <a:bodyPr wrap="none" rtlCol="0">
            <a:spAutoFit/>
          </a:bodyPr>
          <a:lstStyle/>
          <a:p>
            <a:r>
              <a:rPr lang="es-CO" sz="1200" b="1" dirty="0" smtClean="0">
                <a:solidFill>
                  <a:schemeClr val="accent5">
                    <a:lumMod val="20000"/>
                    <a:lumOff val="80000"/>
                  </a:schemeClr>
                </a:solidFill>
                <a:effectLst>
                  <a:outerShdw blurRad="38100" dist="38100" dir="2700000" algn="tl">
                    <a:srgbClr val="000000">
                      <a:alpha val="43137"/>
                    </a:srgbClr>
                  </a:outerShdw>
                </a:effectLst>
              </a:rPr>
              <a:t>OTRAS HISTORIAS, OTROS JÓVENES, OTRAS PERTENENCIAS</a:t>
            </a:r>
            <a:endParaRPr lang="es-CO" sz="1200" b="1" dirty="0">
              <a:solidFill>
                <a:schemeClr val="accent5">
                  <a:lumMod val="20000"/>
                  <a:lumOff val="80000"/>
                </a:schemeClr>
              </a:solidFill>
              <a:effectLst>
                <a:outerShdw blurRad="38100" dist="38100" dir="2700000" algn="tl">
                  <a:srgbClr val="000000">
                    <a:alpha val="43137"/>
                  </a:srgbClr>
                </a:outerShdw>
              </a:effectLst>
            </a:endParaRPr>
          </a:p>
        </p:txBody>
      </p:sp>
      <p:pic>
        <p:nvPicPr>
          <p:cNvPr id="7" name="Picture 2" descr="C:\Users\BIBIANA\Desktop\TRABAJO DE GRADO. MAESTRIA\PRESENTACION PARA EL SIMPOSIO\IMAGENES PARA SIMPOSIO\25_06_2011_22_51_32_18339425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551253"/>
            <a:ext cx="1644078" cy="102896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46002" y="755412"/>
            <a:ext cx="2513830" cy="369332"/>
          </a:xfrm>
          <a:prstGeom prst="rect">
            <a:avLst/>
          </a:prstGeom>
          <a:solidFill>
            <a:schemeClr val="accent5">
              <a:lumMod val="20000"/>
              <a:lumOff val="80000"/>
            </a:schemeClr>
          </a:solidFill>
        </p:spPr>
        <p:txBody>
          <a:bodyPr wrap="none" rtlCol="0">
            <a:spAutoFit/>
          </a:bodyPr>
          <a:lstStyle/>
          <a:p>
            <a:r>
              <a:rPr lang="es-CO" b="1" u="sng" dirty="0" smtClean="0">
                <a:solidFill>
                  <a:srgbClr val="C00000"/>
                </a:solidFill>
              </a:rPr>
              <a:t>Diseño de investigación</a:t>
            </a:r>
            <a:endParaRPr lang="es-CO" b="1" u="sng" dirty="0">
              <a:solidFill>
                <a:srgbClr val="C00000"/>
              </a:solidFill>
            </a:endParaRPr>
          </a:p>
        </p:txBody>
      </p:sp>
      <p:sp>
        <p:nvSpPr>
          <p:cNvPr id="9" name="Rectangle 8"/>
          <p:cNvSpPr/>
          <p:nvPr/>
        </p:nvSpPr>
        <p:spPr>
          <a:xfrm>
            <a:off x="683568" y="1628800"/>
            <a:ext cx="7920880" cy="3662541"/>
          </a:xfrm>
          <a:prstGeom prst="rect">
            <a:avLst/>
          </a:prstGeom>
        </p:spPr>
        <p:txBody>
          <a:bodyPr wrap="square">
            <a:spAutoFit/>
          </a:bodyPr>
          <a:lstStyle/>
          <a:p>
            <a:pPr algn="just"/>
            <a:r>
              <a:rPr lang="es-CO" sz="2500" b="1" dirty="0">
                <a:solidFill>
                  <a:srgbClr val="FFFF00"/>
                </a:solidFill>
                <a:effectLst>
                  <a:outerShdw blurRad="38100" dist="38100" dir="2700000" algn="tl">
                    <a:srgbClr val="000000">
                      <a:alpha val="43137"/>
                    </a:srgbClr>
                  </a:outerShdw>
                </a:effectLst>
              </a:rPr>
              <a:t>Muestreo: </a:t>
            </a:r>
          </a:p>
          <a:p>
            <a:pPr algn="just"/>
            <a:r>
              <a:rPr lang="es-CO" sz="2300" dirty="0">
                <a:solidFill>
                  <a:schemeClr val="bg1"/>
                </a:solidFill>
                <a:effectLst>
                  <a:outerShdw blurRad="38100" dist="38100" dir="2700000" algn="tl">
                    <a:srgbClr val="000000">
                      <a:alpha val="43137"/>
                    </a:srgbClr>
                  </a:outerShdw>
                </a:effectLst>
              </a:rPr>
              <a:t>Jóvenes en organizaciones juveniles, jóvenes que viven en </a:t>
            </a:r>
            <a:r>
              <a:rPr lang="es-CO" sz="2300" dirty="0" smtClean="0">
                <a:solidFill>
                  <a:schemeClr val="bg1"/>
                </a:solidFill>
                <a:effectLst>
                  <a:outerShdw blurRad="38100" dist="38100" dir="2700000" algn="tl">
                    <a:srgbClr val="000000">
                      <a:alpha val="43137"/>
                    </a:srgbClr>
                  </a:outerShdw>
                </a:effectLst>
              </a:rPr>
              <a:t>contextos de  violencia.</a:t>
            </a:r>
            <a:endParaRPr lang="es-CO" sz="2300" dirty="0">
              <a:solidFill>
                <a:schemeClr val="bg1"/>
              </a:solidFill>
              <a:effectLst>
                <a:outerShdw blurRad="38100" dist="38100" dir="2700000" algn="tl">
                  <a:srgbClr val="000000">
                    <a:alpha val="43137"/>
                  </a:srgbClr>
                </a:outerShdw>
              </a:effectLst>
            </a:endParaRPr>
          </a:p>
          <a:p>
            <a:pPr algn="just"/>
            <a:endParaRPr lang="es-CO" sz="2100" b="1" dirty="0">
              <a:solidFill>
                <a:srgbClr val="FFFF00"/>
              </a:solidFill>
              <a:effectLst>
                <a:outerShdw blurRad="38100" dist="38100" dir="2700000" algn="tl">
                  <a:srgbClr val="000000">
                    <a:alpha val="43137"/>
                  </a:srgbClr>
                </a:outerShdw>
              </a:effectLst>
            </a:endParaRPr>
          </a:p>
          <a:p>
            <a:pPr algn="just">
              <a:defRPr/>
            </a:pPr>
            <a:r>
              <a:rPr lang="es-CO" sz="2500" b="1" dirty="0" smtClean="0">
                <a:solidFill>
                  <a:srgbClr val="FFFF00"/>
                </a:solidFill>
                <a:effectLst>
                  <a:outerShdw blurRad="38100" dist="38100" dir="2700000" algn="tl">
                    <a:srgbClr val="000000">
                      <a:alpha val="43137"/>
                    </a:srgbClr>
                  </a:outerShdw>
                </a:effectLst>
              </a:rPr>
              <a:t>Técnicas de producción: </a:t>
            </a:r>
            <a:r>
              <a:rPr lang="es-CO" sz="2300" dirty="0">
                <a:solidFill>
                  <a:schemeClr val="bg1"/>
                </a:solidFill>
                <a:effectLst>
                  <a:outerShdw blurRad="38100" dist="38100" dir="2700000" algn="tl">
                    <a:srgbClr val="000000">
                      <a:alpha val="43137"/>
                    </a:srgbClr>
                  </a:outerShdw>
                </a:effectLst>
              </a:rPr>
              <a:t>Grupos focales, </a:t>
            </a:r>
            <a:r>
              <a:rPr lang="es-CO" sz="2300" dirty="0" smtClean="0">
                <a:solidFill>
                  <a:schemeClr val="bg1"/>
                </a:solidFill>
                <a:effectLst>
                  <a:outerShdw blurRad="38100" dist="38100" dir="2700000" algn="tl">
                    <a:srgbClr val="000000">
                      <a:alpha val="43137"/>
                    </a:srgbClr>
                  </a:outerShdw>
                </a:effectLst>
              </a:rPr>
              <a:t>talleres y </a:t>
            </a:r>
            <a:r>
              <a:rPr lang="es-CO" sz="2300" dirty="0">
                <a:solidFill>
                  <a:schemeClr val="bg1"/>
                </a:solidFill>
                <a:effectLst>
                  <a:outerShdw blurRad="38100" dist="38100" dir="2700000" algn="tl">
                    <a:srgbClr val="000000">
                      <a:alpha val="43137"/>
                    </a:srgbClr>
                  </a:outerShdw>
                </a:effectLst>
              </a:rPr>
              <a:t>entrevistas </a:t>
            </a:r>
            <a:r>
              <a:rPr lang="es-CO" sz="2300" dirty="0" err="1">
                <a:solidFill>
                  <a:schemeClr val="bg1"/>
                </a:solidFill>
                <a:effectLst>
                  <a:outerShdw blurRad="38100" dist="38100" dir="2700000" algn="tl">
                    <a:srgbClr val="000000">
                      <a:alpha val="43137"/>
                    </a:srgbClr>
                  </a:outerShdw>
                </a:effectLst>
              </a:rPr>
              <a:t>semiestructuradas</a:t>
            </a:r>
            <a:r>
              <a:rPr lang="es-CO" sz="2300" dirty="0">
                <a:solidFill>
                  <a:schemeClr val="bg1"/>
                </a:solidFill>
                <a:effectLst>
                  <a:outerShdw blurRad="38100" dist="38100" dir="2700000" algn="tl">
                    <a:srgbClr val="000000">
                      <a:alpha val="43137"/>
                    </a:srgbClr>
                  </a:outerShdw>
                </a:effectLst>
              </a:rPr>
              <a:t>.</a:t>
            </a:r>
          </a:p>
          <a:p>
            <a:pPr marL="342900" indent="-342900" algn="just">
              <a:buFont typeface="Arial" pitchFamily="34" charset="0"/>
              <a:buChar char="•"/>
            </a:pPr>
            <a:endParaRPr lang="es-CO" sz="2500" b="1" dirty="0">
              <a:solidFill>
                <a:schemeClr val="bg1"/>
              </a:solidFill>
            </a:endParaRPr>
          </a:p>
          <a:p>
            <a:pPr algn="just"/>
            <a:r>
              <a:rPr lang="es-CO" sz="2500" b="1" dirty="0" smtClean="0">
                <a:solidFill>
                  <a:srgbClr val="FFFF00"/>
                </a:solidFill>
                <a:effectLst>
                  <a:outerShdw blurRad="38100" dist="38100" dir="2700000" algn="tl">
                    <a:srgbClr val="000000">
                      <a:alpha val="43137"/>
                    </a:srgbClr>
                  </a:outerShdw>
                </a:effectLst>
              </a:rPr>
              <a:t>Sistematización de la información</a:t>
            </a:r>
            <a:r>
              <a:rPr lang="es-CO" sz="2300" b="1" dirty="0" smtClean="0">
                <a:solidFill>
                  <a:srgbClr val="FFFF00"/>
                </a:solidFill>
                <a:effectLst>
                  <a:outerShdw blurRad="38100" dist="38100" dir="2700000" algn="tl">
                    <a:srgbClr val="000000">
                      <a:alpha val="43137"/>
                    </a:srgbClr>
                  </a:outerShdw>
                </a:effectLst>
              </a:rPr>
              <a:t>: </a:t>
            </a:r>
            <a:r>
              <a:rPr lang="es-CO" sz="2300" dirty="0" smtClean="0">
                <a:solidFill>
                  <a:schemeClr val="bg1"/>
                </a:solidFill>
                <a:effectLst>
                  <a:outerShdw blurRad="38100" dist="38100" dir="2700000" algn="tl">
                    <a:srgbClr val="000000">
                      <a:alpha val="43137"/>
                    </a:srgbClr>
                  </a:outerShdw>
                </a:effectLst>
              </a:rPr>
              <a:t>Grabaciones, notas de campo, transcripciones y memos analíticos.</a:t>
            </a:r>
          </a:p>
          <a:p>
            <a:pPr algn="just"/>
            <a:endParaRPr lang="es-CO" sz="21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28720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7281</TotalTime>
  <Words>2433</Words>
  <Application>Microsoft Office PowerPoint</Application>
  <PresentationFormat>Presentación en pantalla (4:3)</PresentationFormat>
  <Paragraphs>222</Paragraphs>
  <Slides>26</Slides>
  <Notes>22</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Waveform</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BIBIANA</dc:creator>
  <cp:lastModifiedBy>Bibiana</cp:lastModifiedBy>
  <cp:revision>796</cp:revision>
  <dcterms:created xsi:type="dcterms:W3CDTF">2012-01-30T12:20:50Z</dcterms:created>
  <dcterms:modified xsi:type="dcterms:W3CDTF">2018-10-25T16:20:26Z</dcterms:modified>
</cp:coreProperties>
</file>